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3.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4.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5.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6.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7.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8.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39.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0.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1.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2.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43.xml" ContentType="application/vnd.openxmlformats-officedocument.drawingml.chart+xml"/>
  <Override PartName="/ppt/charts/style43.xml" ContentType="application/vnd.ms-office.chartstyle+xml"/>
  <Override PartName="/ppt/charts/colors43.xml" ContentType="application/vnd.ms-office.chartcolorstyle+xml"/>
  <Override PartName="/ppt/charts/chart44.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45.xml" ContentType="application/vnd.openxmlformats-officedocument.drawingml.chart+xml"/>
  <Override PartName="/ppt/charts/style45.xml" ContentType="application/vnd.ms-office.chartstyle+xml"/>
  <Override PartName="/ppt/charts/colors45.xml" ContentType="application/vnd.ms-office.chartcolorstyle+xml"/>
  <Override PartName="/ppt/charts/chart46.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47.xml" ContentType="application/vnd.openxmlformats-officedocument.drawingml.chart+xml"/>
  <Override PartName="/ppt/charts/style47.xml" ContentType="application/vnd.ms-office.chartstyle+xml"/>
  <Override PartName="/ppt/charts/colors47.xml" ContentType="application/vnd.ms-office.chartcolorstyle+xml"/>
  <Override PartName="/ppt/charts/chart48.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49.xml" ContentType="application/vnd.openxmlformats-officedocument.drawingml.chart+xml"/>
  <Override PartName="/ppt/charts/style49.xml" ContentType="application/vnd.ms-office.chartstyle+xml"/>
  <Override PartName="/ppt/charts/colors49.xml" ContentType="application/vnd.ms-office.chartcolorstyle+xml"/>
  <Override PartName="/ppt/charts/chart50.xml" ContentType="application/vnd.openxmlformats-officedocument.drawingml.chart+xml"/>
  <Override PartName="/ppt/charts/style50.xml" ContentType="application/vnd.ms-office.chartstyle+xml"/>
  <Override PartName="/ppt/charts/colors50.xml" ContentType="application/vnd.ms-office.chartcolorstyle+xml"/>
  <Override PartName="/ppt/charts/chart51.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52.xml" ContentType="application/vnd.openxmlformats-officedocument.drawingml.chart+xml"/>
  <Override PartName="/ppt/charts/style52.xml" ContentType="application/vnd.ms-office.chartstyle+xml"/>
  <Override PartName="/ppt/charts/colors52.xml" ContentType="application/vnd.ms-office.chartcolorstyle+xml"/>
  <Override PartName="/ppt/charts/chart53.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54.xml" ContentType="application/vnd.openxmlformats-officedocument.drawingml.chart+xml"/>
  <Override PartName="/ppt/charts/style54.xml" ContentType="application/vnd.ms-office.chartstyle+xml"/>
  <Override PartName="/ppt/charts/colors54.xml" ContentType="application/vnd.ms-office.chartcolorstyle+xml"/>
  <Override PartName="/ppt/charts/chart55.xml" ContentType="application/vnd.openxmlformats-officedocument.drawingml.chart+xml"/>
  <Override PartName="/ppt/charts/style55.xml" ContentType="application/vnd.ms-office.chartstyle+xml"/>
  <Override PartName="/ppt/charts/colors55.xml" ContentType="application/vnd.ms-office.chartcolorstyle+xml"/>
  <Override PartName="/ppt/charts/chart56.xml" ContentType="application/vnd.openxmlformats-officedocument.drawingml.chart+xml"/>
  <Override PartName="/ppt/charts/style56.xml" ContentType="application/vnd.ms-office.chartstyle+xml"/>
  <Override PartName="/ppt/charts/colors56.xml" ContentType="application/vnd.ms-office.chartcolorstyle+xml"/>
  <Override PartName="/ppt/charts/chart57.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58.xml" ContentType="application/vnd.openxmlformats-officedocument.drawingml.chart+xml"/>
  <Override PartName="/ppt/charts/style58.xml" ContentType="application/vnd.ms-office.chartstyle+xml"/>
  <Override PartName="/ppt/charts/colors58.xml" ContentType="application/vnd.ms-office.chartcolorstyle+xml"/>
  <Override PartName="/ppt/charts/chart59.xml" ContentType="application/vnd.openxmlformats-officedocument.drawingml.chart+xml"/>
  <Override PartName="/ppt/charts/style59.xml" ContentType="application/vnd.ms-office.chartstyle+xml"/>
  <Override PartName="/ppt/charts/colors59.xml" ContentType="application/vnd.ms-office.chartcolorstyle+xml"/>
  <Override PartName="/ppt/charts/chart60.xml" ContentType="application/vnd.openxmlformats-officedocument.drawingml.chart+xml"/>
  <Override PartName="/ppt/charts/style60.xml" ContentType="application/vnd.ms-office.chartstyle+xml"/>
  <Override PartName="/ppt/charts/colors60.xml" ContentType="application/vnd.ms-office.chartcolorstyle+xml"/>
  <Override PartName="/ppt/charts/chart61.xml" ContentType="application/vnd.openxmlformats-officedocument.drawingml.chart+xml"/>
  <Override PartName="/ppt/charts/style61.xml" ContentType="application/vnd.ms-office.chartstyle+xml"/>
  <Override PartName="/ppt/charts/colors61.xml" ContentType="application/vnd.ms-office.chartcolorstyle+xml"/>
  <Override PartName="/ppt/charts/chart62.xml" ContentType="application/vnd.openxmlformats-officedocument.drawingml.chart+xml"/>
  <Override PartName="/ppt/charts/style62.xml" ContentType="application/vnd.ms-office.chartstyle+xml"/>
  <Override PartName="/ppt/charts/colors62.xml" ContentType="application/vnd.ms-office.chartcolorstyle+xml"/>
  <Override PartName="/ppt/charts/chart63.xml" ContentType="application/vnd.openxmlformats-officedocument.drawingml.chart+xml"/>
  <Override PartName="/ppt/charts/style63.xml" ContentType="application/vnd.ms-office.chartstyle+xml"/>
  <Override PartName="/ppt/charts/colors63.xml" ContentType="application/vnd.ms-office.chartcolorstyle+xml"/>
  <Override PartName="/ppt/charts/chart64.xml" ContentType="application/vnd.openxmlformats-officedocument.drawingml.chart+xml"/>
  <Override PartName="/ppt/charts/style64.xml" ContentType="application/vnd.ms-office.chartstyle+xml"/>
  <Override PartName="/ppt/charts/colors64.xml" ContentType="application/vnd.ms-office.chartcolorstyle+xml"/>
  <Override PartName="/ppt/charts/chart65.xml" ContentType="application/vnd.openxmlformats-officedocument.drawingml.chart+xml"/>
  <Override PartName="/ppt/charts/style65.xml" ContentType="application/vnd.ms-office.chartstyle+xml"/>
  <Override PartName="/ppt/charts/colors65.xml" ContentType="application/vnd.ms-office.chartcolorstyle+xml"/>
  <Override PartName="/ppt/charts/chart66.xml" ContentType="application/vnd.openxmlformats-officedocument.drawingml.chart+xml"/>
  <Override PartName="/ppt/charts/style66.xml" ContentType="application/vnd.ms-office.chartstyle+xml"/>
  <Override PartName="/ppt/charts/colors66.xml" ContentType="application/vnd.ms-office.chartcolorstyle+xml"/>
  <Override PartName="/ppt/charts/chart67.xml" ContentType="application/vnd.openxmlformats-officedocument.drawingml.chart+xml"/>
  <Override PartName="/ppt/charts/style67.xml" ContentType="application/vnd.ms-office.chartstyle+xml"/>
  <Override PartName="/ppt/charts/colors67.xml" ContentType="application/vnd.ms-office.chartcolorstyle+xml"/>
  <Override PartName="/ppt/charts/chart68.xml" ContentType="application/vnd.openxmlformats-officedocument.drawingml.chart+xml"/>
  <Override PartName="/ppt/charts/style68.xml" ContentType="application/vnd.ms-office.chartstyle+xml"/>
  <Override PartName="/ppt/charts/colors68.xml" ContentType="application/vnd.ms-office.chartcolorstyle+xml"/>
  <Override PartName="/ppt/charts/chart69.xml" ContentType="application/vnd.openxmlformats-officedocument.drawingml.chart+xml"/>
  <Override PartName="/ppt/charts/style69.xml" ContentType="application/vnd.ms-office.chartstyle+xml"/>
  <Override PartName="/ppt/charts/colors69.xml" ContentType="application/vnd.ms-office.chartcolorstyle+xml"/>
  <Override PartName="/ppt/charts/chart70.xml" ContentType="application/vnd.openxmlformats-officedocument.drawingml.chart+xml"/>
  <Override PartName="/ppt/charts/style70.xml" ContentType="application/vnd.ms-office.chartstyle+xml"/>
  <Override PartName="/ppt/charts/colors70.xml" ContentType="application/vnd.ms-office.chartcolorstyle+xml"/>
  <Override PartName="/ppt/charts/chart71.xml" ContentType="application/vnd.openxmlformats-officedocument.drawingml.chart+xml"/>
  <Override PartName="/ppt/charts/style71.xml" ContentType="application/vnd.ms-office.chartstyle+xml"/>
  <Override PartName="/ppt/charts/colors71.xml" ContentType="application/vnd.ms-office.chartcolorstyle+xml"/>
  <Override PartName="/ppt/charts/chart72.xml" ContentType="application/vnd.openxmlformats-officedocument.drawingml.chart+xml"/>
  <Override PartName="/ppt/charts/style72.xml" ContentType="application/vnd.ms-office.chartstyle+xml"/>
  <Override PartName="/ppt/charts/colors72.xml" ContentType="application/vnd.ms-office.chartcolorstyle+xml"/>
  <Override PartName="/ppt/charts/chart73.xml" ContentType="application/vnd.openxmlformats-officedocument.drawingml.chart+xml"/>
  <Override PartName="/ppt/charts/style73.xml" ContentType="application/vnd.ms-office.chartstyle+xml"/>
  <Override PartName="/ppt/charts/colors73.xml" ContentType="application/vnd.ms-office.chartcolorstyle+xml"/>
  <Override PartName="/ppt/charts/chart74.xml" ContentType="application/vnd.openxmlformats-officedocument.drawingml.chart+xml"/>
  <Override PartName="/ppt/charts/style74.xml" ContentType="application/vnd.ms-office.chartstyle+xml"/>
  <Override PartName="/ppt/charts/colors74.xml" ContentType="application/vnd.ms-office.chartcolorstyle+xml"/>
  <Override PartName="/ppt/charts/chart75.xml" ContentType="application/vnd.openxmlformats-officedocument.drawingml.chart+xml"/>
  <Override PartName="/ppt/charts/style75.xml" ContentType="application/vnd.ms-office.chartstyle+xml"/>
  <Override PartName="/ppt/charts/colors75.xml" ContentType="application/vnd.ms-office.chartcolorstyle+xml"/>
  <Override PartName="/ppt/charts/chart76.xml" ContentType="application/vnd.openxmlformats-officedocument.drawingml.chart+xml"/>
  <Override PartName="/ppt/charts/style76.xml" ContentType="application/vnd.ms-office.chartstyle+xml"/>
  <Override PartName="/ppt/charts/colors76.xml" ContentType="application/vnd.ms-office.chartcolorstyle+xml"/>
  <Override PartName="/ppt/charts/chart77.xml" ContentType="application/vnd.openxmlformats-officedocument.drawingml.chart+xml"/>
  <Override PartName="/ppt/charts/style77.xml" ContentType="application/vnd.ms-office.chartstyle+xml"/>
  <Override PartName="/ppt/charts/colors77.xml" ContentType="application/vnd.ms-office.chartcolorstyle+xml"/>
  <Override PartName="/ppt/charts/chart78.xml" ContentType="application/vnd.openxmlformats-officedocument.drawingml.chart+xml"/>
  <Override PartName="/ppt/charts/style78.xml" ContentType="application/vnd.ms-office.chartstyle+xml"/>
  <Override PartName="/ppt/charts/colors78.xml" ContentType="application/vnd.ms-office.chartcolorstyle+xml"/>
  <Override PartName="/ppt/charts/chart79.xml" ContentType="application/vnd.openxmlformats-officedocument.drawingml.chart+xml"/>
  <Override PartName="/ppt/charts/style79.xml" ContentType="application/vnd.ms-office.chartstyle+xml"/>
  <Override PartName="/ppt/charts/colors79.xml" ContentType="application/vnd.ms-office.chartcolorstyle+xml"/>
  <Override PartName="/ppt/charts/chart80.xml" ContentType="application/vnd.openxmlformats-officedocument.drawingml.chart+xml"/>
  <Override PartName="/ppt/charts/style80.xml" ContentType="application/vnd.ms-office.chartstyle+xml"/>
  <Override PartName="/ppt/charts/colors80.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9" r:id="rId1"/>
  </p:sldMasterIdLst>
  <p:notesMasterIdLst>
    <p:notesMasterId r:id="rId53"/>
  </p:notesMasterIdLst>
  <p:sldIdLst>
    <p:sldId id="270" r:id="rId2"/>
    <p:sldId id="584" r:id="rId3"/>
    <p:sldId id="593" r:id="rId4"/>
    <p:sldId id="256" r:id="rId5"/>
    <p:sldId id="785" r:id="rId6"/>
    <p:sldId id="740" r:id="rId7"/>
    <p:sldId id="737" r:id="rId8"/>
    <p:sldId id="735" r:id="rId9"/>
    <p:sldId id="792" r:id="rId10"/>
    <p:sldId id="741" r:id="rId11"/>
    <p:sldId id="793" r:id="rId12"/>
    <p:sldId id="795" r:id="rId13"/>
    <p:sldId id="852" r:id="rId14"/>
    <p:sldId id="853" r:id="rId15"/>
    <p:sldId id="739" r:id="rId16"/>
    <p:sldId id="854" r:id="rId17"/>
    <p:sldId id="855" r:id="rId18"/>
    <p:sldId id="856" r:id="rId19"/>
    <p:sldId id="668" r:id="rId20"/>
    <p:sldId id="729" r:id="rId21"/>
    <p:sldId id="857" r:id="rId22"/>
    <p:sldId id="858" r:id="rId23"/>
    <p:sldId id="859" r:id="rId24"/>
    <p:sldId id="717" r:id="rId25"/>
    <p:sldId id="860" r:id="rId26"/>
    <p:sldId id="832" r:id="rId27"/>
    <p:sldId id="861" r:id="rId28"/>
    <p:sldId id="834" r:id="rId29"/>
    <p:sldId id="835" r:id="rId30"/>
    <p:sldId id="862" r:id="rId31"/>
    <p:sldId id="837" r:id="rId32"/>
    <p:sldId id="838" r:id="rId33"/>
    <p:sldId id="863" r:id="rId34"/>
    <p:sldId id="723" r:id="rId35"/>
    <p:sldId id="840" r:id="rId36"/>
    <p:sldId id="841" r:id="rId37"/>
    <p:sldId id="864" r:id="rId38"/>
    <p:sldId id="843" r:id="rId39"/>
    <p:sldId id="844" r:id="rId40"/>
    <p:sldId id="865" r:id="rId41"/>
    <p:sldId id="846" r:id="rId42"/>
    <p:sldId id="847" r:id="rId43"/>
    <p:sldId id="866" r:id="rId44"/>
    <p:sldId id="748" r:id="rId45"/>
    <p:sldId id="745" r:id="rId46"/>
    <p:sldId id="746" r:id="rId47"/>
    <p:sldId id="747" r:id="rId48"/>
    <p:sldId id="849" r:id="rId49"/>
    <p:sldId id="868" r:id="rId50"/>
    <p:sldId id="851" r:id="rId51"/>
    <p:sldId id="602" r:id="rId52"/>
  </p:sldIdLst>
  <p:sldSz cx="12192000" cy="6858000"/>
  <p:notesSz cx="7315200" cy="96012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inthia Pamela Ramirez Suarez" initials="CPRS" lastIdx="19" clrIdx="0">
    <p:extLst>
      <p:ext uri="{19B8F6BF-5375-455C-9EA6-DF929625EA0E}">
        <p15:presenceInfo xmlns:p15="http://schemas.microsoft.com/office/powerpoint/2012/main" userId="S-1-5-21-393103838-4033371443-3849908453-5768" providerId="AD"/>
      </p:ext>
    </p:extLst>
  </p:cmAuthor>
  <p:cmAuthor id="2" name="Arturo Meneses Ruidias" initials="AMR" lastIdx="5" clrIdx="1">
    <p:extLst>
      <p:ext uri="{19B8F6BF-5375-455C-9EA6-DF929625EA0E}">
        <p15:presenceInfo xmlns:p15="http://schemas.microsoft.com/office/powerpoint/2012/main" userId="S-1-5-21-393103838-4033371443-3849908453-3253" providerId="AD"/>
      </p:ext>
    </p:extLst>
  </p:cmAuthor>
  <p:cmAuthor id="3" name="Arturo Meneses Ruidias" initials="AMR [2]" lastIdx="9" clrIdx="2">
    <p:extLst>
      <p:ext uri="{19B8F6BF-5375-455C-9EA6-DF929625EA0E}">
        <p15:presenceInfo xmlns:p15="http://schemas.microsoft.com/office/powerpoint/2012/main" userId="Arturo Meneses Ruidia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F43"/>
    <a:srgbClr val="009B45"/>
    <a:srgbClr val="C9C9C9"/>
    <a:srgbClr val="DF1D26"/>
    <a:srgbClr val="F29414"/>
    <a:srgbClr val="F2AB62"/>
    <a:srgbClr val="66B763"/>
    <a:srgbClr val="006131"/>
    <a:srgbClr val="009C49"/>
    <a:srgbClr val="CE6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8"/>
  </p:normalViewPr>
  <p:slideViewPr>
    <p:cSldViewPr snapToGrid="0" snapToObjects="1">
      <p:cViewPr varScale="1">
        <p:scale>
          <a:sx n="79" d="100"/>
          <a:sy n="79" d="100"/>
        </p:scale>
        <p:origin x="120"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rts/_rels/chart1.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D:\Documentos\ENCUESTAS_2023_2\Tabulaci&#243;n\2.%20SIG\SIG_2023_2.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D:\Documentos\ENCUESTAS_2023_2\Tabulaci&#243;n\2.%20SIG\SIG_2023_2.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D:\Documentos\ENCUESTAS_2023_2\Tabulaci&#243;n\2.%20SIG\SIG_2023_2.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D:\Documentos\ENCUESTAS_2023_2\Tabulaci&#243;n\2.%20SIG\SIG_2023_2.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D:\Documentos\ENCUESTAS_2023_2\Tabulaci&#243;n\2.%20SIG\SIG_2023_2.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D:\Documentos\ENCUESTAS_2023_2\Tabulaci&#243;n\2.%20SIG\SIG_2023_2.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D:\Documentos\ENCUESTAS_2023_2\Tabulaci&#243;n\4.%20Seguridad\Seguridad_2023_2.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file:///D:\Documentos\ENCUESTAS_2023_2\Tabulaci&#243;n\4.%20Seguridad\Seguridad_2023_2.xlsx" TargetMode="External"/><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oleObject" Target="file:///D:\Documentos\ENCUESTAS_2023_2\Tabulaci&#243;n\4.%20Seguridad\Seguridad_2023_2.xlsx" TargetMode="External"/><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oleObject" Target="file:///D:\Documentos\ENCUESTAS_2023_2\Tabulaci&#243;n\4.%20Seguridad\Seguridad_2023_2.xlsx" TargetMode="External"/><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oleObject" Target="file:///D:\Documentos\ENCUESTAS_2023_2\Tabulaci&#243;n\4.%20Seguridad\Seguridad_2023_2.xlsx" TargetMode="External"/><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oleObject" Target="file:///D:\Documentos\ENCUESTAS_2023_2\Tabulaci&#243;n\6.%20Calidad\Calidad_2023_2.xlsx" TargetMode="External"/><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oleObject" Target="file:///D:\Documentos\ENCUESTAS_2023_2\Tabulaci&#243;n\6.%20Calidad\Calidad_2023_2.xlsx" TargetMode="External"/><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oleObject" Target="file:///D:\Documentos\ENCUESTAS_2023_2\Tabulaci&#243;n\6.%20Calidad\Calidad_2023_2.xlsx" TargetMode="External"/><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oleObject" Target="file:///D:\Documentos\ENCUESTAS_2023_2\Tabulaci&#243;n\6.%20Calidad\Calidad_2023_2.xlsx" TargetMode="External"/><Relationship Id="rId2" Type="http://schemas.microsoft.com/office/2011/relationships/chartColorStyle" Target="colors28.xml"/><Relationship Id="rId1" Type="http://schemas.microsoft.com/office/2011/relationships/chartStyle" Target="style28.xml"/></Relationships>
</file>

<file path=ppt/charts/_rels/chart29.xml.rels><?xml version="1.0" encoding="UTF-8" standalone="yes"?>
<Relationships xmlns="http://schemas.openxmlformats.org/package/2006/relationships"><Relationship Id="rId3" Type="http://schemas.openxmlformats.org/officeDocument/2006/relationships/oleObject" Target="file:///D:\Documentos\ENCUESTAS_2023_2\Tabulaci&#243;n\6.%20Calidad\Calidad_2023_2.xlsx" TargetMode="External"/><Relationship Id="rId2" Type="http://schemas.microsoft.com/office/2011/relationships/chartColorStyle" Target="colors29.xml"/><Relationship Id="rId1" Type="http://schemas.microsoft.com/office/2011/relationships/chartStyle" Target="style29.xml"/></Relationships>
</file>

<file path=ppt/charts/_rels/chart3.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oleObject" Target="file:///D:\Documentos\ENCUESTAS_2023_2\Tabulaci&#243;n\1.%20Sistemas\Sistemas_2023_2.xlsx" TargetMode="External"/><Relationship Id="rId2" Type="http://schemas.microsoft.com/office/2011/relationships/chartColorStyle" Target="colors30.xml"/><Relationship Id="rId1" Type="http://schemas.microsoft.com/office/2011/relationships/chartStyle" Target="style30.xml"/></Relationships>
</file>

<file path=ppt/charts/_rels/chart31.xml.rels><?xml version="1.0" encoding="UTF-8" standalone="yes"?>
<Relationships xmlns="http://schemas.openxmlformats.org/package/2006/relationships"><Relationship Id="rId3" Type="http://schemas.openxmlformats.org/officeDocument/2006/relationships/oleObject" Target="file:///D:\Documentos\ENCUESTAS_2023_2\Tabulaci&#243;n\1.%20Sistemas\Sistemas_2023_2.xlsx" TargetMode="External"/><Relationship Id="rId2" Type="http://schemas.microsoft.com/office/2011/relationships/chartColorStyle" Target="colors31.xml"/><Relationship Id="rId1" Type="http://schemas.microsoft.com/office/2011/relationships/chartStyle" Target="style31.xml"/></Relationships>
</file>

<file path=ppt/charts/_rels/chart32.xml.rels><?xml version="1.0" encoding="UTF-8" standalone="yes"?>
<Relationships xmlns="http://schemas.openxmlformats.org/package/2006/relationships"><Relationship Id="rId3" Type="http://schemas.openxmlformats.org/officeDocument/2006/relationships/oleObject" Target="file:///D:\Documentos\ENCUESTAS_2023_2\Tabulaci&#243;n\1.%20Sistemas\Sistemas_2023_2.xlsx" TargetMode="External"/><Relationship Id="rId2" Type="http://schemas.microsoft.com/office/2011/relationships/chartColorStyle" Target="colors32.xml"/><Relationship Id="rId1" Type="http://schemas.microsoft.com/office/2011/relationships/chartStyle" Target="style32.xml"/></Relationships>
</file>

<file path=ppt/charts/_rels/chart33.xml.rels><?xml version="1.0" encoding="UTF-8" standalone="yes"?>
<Relationships xmlns="http://schemas.openxmlformats.org/package/2006/relationships"><Relationship Id="rId3" Type="http://schemas.openxmlformats.org/officeDocument/2006/relationships/oleObject" Target="file:///D:\Documentos\ENCUESTAS_2023_2\Tabulaci&#243;n\1.%20Sistemas\Sistemas_2023_2.xlsx" TargetMode="External"/><Relationship Id="rId2" Type="http://schemas.microsoft.com/office/2011/relationships/chartColorStyle" Target="colors33.xml"/><Relationship Id="rId1" Type="http://schemas.microsoft.com/office/2011/relationships/chartStyle" Target="style33.xml"/></Relationships>
</file>

<file path=ppt/charts/_rels/chart34.xml.rels><?xml version="1.0" encoding="UTF-8" standalone="yes"?>
<Relationships xmlns="http://schemas.openxmlformats.org/package/2006/relationships"><Relationship Id="rId3" Type="http://schemas.openxmlformats.org/officeDocument/2006/relationships/oleObject" Target="file:///D:\Documentos\ENCUESTAS_2023_2\Tabulaci&#243;n\1.%20Sistemas\Sistemas_2023_2.xlsx" TargetMode="External"/><Relationship Id="rId2" Type="http://schemas.microsoft.com/office/2011/relationships/chartColorStyle" Target="colors34.xml"/><Relationship Id="rId1" Type="http://schemas.microsoft.com/office/2011/relationships/chartStyle" Target="style34.xml"/></Relationships>
</file>

<file path=ppt/charts/_rels/chart35.xml.rels><?xml version="1.0" encoding="UTF-8" standalone="yes"?>
<Relationships xmlns="http://schemas.openxmlformats.org/package/2006/relationships"><Relationship Id="rId3" Type="http://schemas.openxmlformats.org/officeDocument/2006/relationships/oleObject" Target="file:///D:\Documentos\ENCUESTAS_2023_2\Tabulaci&#243;n\1.%20TI%20y%20Sistemas\TI%20y%20Sistemas_2023_2.xlsx" TargetMode="External"/><Relationship Id="rId2" Type="http://schemas.microsoft.com/office/2011/relationships/chartColorStyle" Target="colors35.xml"/><Relationship Id="rId1" Type="http://schemas.microsoft.com/office/2011/relationships/chartStyle" Target="style35.xml"/></Relationships>
</file>

<file path=ppt/charts/_rels/chart36.xml.rels><?xml version="1.0" encoding="UTF-8" standalone="yes"?>
<Relationships xmlns="http://schemas.openxmlformats.org/package/2006/relationships"><Relationship Id="rId3" Type="http://schemas.openxmlformats.org/officeDocument/2006/relationships/oleObject" Target="file:///D:\Documentos\ENCUESTAS_2023_2\Tabulaci&#243;n\3.%20Finanzas%20y%20Tesorer&#237;a\Finanzas%20y%20Tesoreria_2023_2.xlsx" TargetMode="External"/><Relationship Id="rId2" Type="http://schemas.microsoft.com/office/2011/relationships/chartColorStyle" Target="colors36.xml"/><Relationship Id="rId1" Type="http://schemas.microsoft.com/office/2011/relationships/chartStyle" Target="style36.xml"/></Relationships>
</file>

<file path=ppt/charts/_rels/chart37.xml.rels><?xml version="1.0" encoding="UTF-8" standalone="yes"?>
<Relationships xmlns="http://schemas.openxmlformats.org/package/2006/relationships"><Relationship Id="rId3" Type="http://schemas.openxmlformats.org/officeDocument/2006/relationships/oleObject" Target="file:///D:\Documentos\ENCUESTAS_2023_2\Tabulaci&#243;n\3.%20Finanzas%20y%20Tesorer&#237;a\Finanzas%20y%20Tesoreria_2023_2.xlsx" TargetMode="External"/><Relationship Id="rId2" Type="http://schemas.microsoft.com/office/2011/relationships/chartColorStyle" Target="colors37.xml"/><Relationship Id="rId1" Type="http://schemas.microsoft.com/office/2011/relationships/chartStyle" Target="style37.xml"/></Relationships>
</file>

<file path=ppt/charts/_rels/chart38.xml.rels><?xml version="1.0" encoding="UTF-8" standalone="yes"?>
<Relationships xmlns="http://schemas.openxmlformats.org/package/2006/relationships"><Relationship Id="rId3" Type="http://schemas.openxmlformats.org/officeDocument/2006/relationships/oleObject" Target="file:///D:\Documentos\ENCUESTAS_2023_2\Tabulaci&#243;n\3.%20Finanzas%20y%20Tesorer&#237;a\Finanzas%20y%20Tesoreria_2023_2.xlsx" TargetMode="External"/><Relationship Id="rId2" Type="http://schemas.microsoft.com/office/2011/relationships/chartColorStyle" Target="colors38.xml"/><Relationship Id="rId1" Type="http://schemas.microsoft.com/office/2011/relationships/chartStyle" Target="style38.xml"/></Relationships>
</file>

<file path=ppt/charts/_rels/chart39.xml.rels><?xml version="1.0" encoding="UTF-8" standalone="yes"?>
<Relationships xmlns="http://schemas.openxmlformats.org/package/2006/relationships"><Relationship Id="rId3" Type="http://schemas.openxmlformats.org/officeDocument/2006/relationships/oleObject" Target="file:///D:\Documentos\ENCUESTAS_2023_2\Tabulaci&#243;n\3.%20Finanzas%20y%20Tesorer&#237;a\Finanzas%20y%20Tesoreria_2023_2.xlsx" TargetMode="External"/><Relationship Id="rId2" Type="http://schemas.microsoft.com/office/2011/relationships/chartColorStyle" Target="colors39.xml"/><Relationship Id="rId1" Type="http://schemas.microsoft.com/office/2011/relationships/chartStyle" Target="style39.xml"/></Relationships>
</file>

<file path=ppt/charts/_rels/chart4.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oleObject" Target="file:///D:\Documentos\ENCUESTAS_2023_2\Tabulaci&#243;n\3.%20Finanzas%20y%20Tesorer&#237;a\Finanzas%20y%20Tesoreria_2023_2.xlsx" TargetMode="External"/><Relationship Id="rId2" Type="http://schemas.microsoft.com/office/2011/relationships/chartColorStyle" Target="colors40.xml"/><Relationship Id="rId1" Type="http://schemas.microsoft.com/office/2011/relationships/chartStyle" Target="style40.xml"/></Relationships>
</file>

<file path=ppt/charts/_rels/chart41.xml.rels><?xml version="1.0" encoding="UTF-8" standalone="yes"?>
<Relationships xmlns="http://schemas.openxmlformats.org/package/2006/relationships"><Relationship Id="rId3" Type="http://schemas.openxmlformats.org/officeDocument/2006/relationships/oleObject" Target="file:///D:\Documentos\ENCUESTAS_2023_2\Tabulaci&#243;n\5.%20Legal\Legal_2023_2.xlsx" TargetMode="External"/><Relationship Id="rId2" Type="http://schemas.microsoft.com/office/2011/relationships/chartColorStyle" Target="colors41.xml"/><Relationship Id="rId1" Type="http://schemas.microsoft.com/office/2011/relationships/chartStyle" Target="style41.xml"/></Relationships>
</file>

<file path=ppt/charts/_rels/chart42.xml.rels><?xml version="1.0" encoding="UTF-8" standalone="yes"?>
<Relationships xmlns="http://schemas.openxmlformats.org/package/2006/relationships"><Relationship Id="rId3" Type="http://schemas.openxmlformats.org/officeDocument/2006/relationships/oleObject" Target="file:///D:\Documentos\ENCUESTAS_2023_2\Tabulaci&#243;n\5.%20Legal\Legal_2023_2.xlsx" TargetMode="External"/><Relationship Id="rId2" Type="http://schemas.microsoft.com/office/2011/relationships/chartColorStyle" Target="colors42.xml"/><Relationship Id="rId1" Type="http://schemas.microsoft.com/office/2011/relationships/chartStyle" Target="style42.xml"/></Relationships>
</file>

<file path=ppt/charts/_rels/chart43.xml.rels><?xml version="1.0" encoding="UTF-8" standalone="yes"?>
<Relationships xmlns="http://schemas.openxmlformats.org/package/2006/relationships"><Relationship Id="rId3" Type="http://schemas.openxmlformats.org/officeDocument/2006/relationships/oleObject" Target="file:///D:\Documentos\ENCUESTAS_2023_2\Tabulaci&#243;n\5.%20Legal\Legal_2023_2.xlsx" TargetMode="External"/><Relationship Id="rId2" Type="http://schemas.microsoft.com/office/2011/relationships/chartColorStyle" Target="colors43.xml"/><Relationship Id="rId1" Type="http://schemas.microsoft.com/office/2011/relationships/chartStyle" Target="style43.xml"/></Relationships>
</file>

<file path=ppt/charts/_rels/chart44.xml.rels><?xml version="1.0" encoding="UTF-8" standalone="yes"?>
<Relationships xmlns="http://schemas.openxmlformats.org/package/2006/relationships"><Relationship Id="rId3" Type="http://schemas.openxmlformats.org/officeDocument/2006/relationships/oleObject" Target="file:///D:\Documentos\ENCUESTAS_2023_2\Tabulaci&#243;n\5.%20Legal\Legal_2023_2.xlsx" TargetMode="External"/><Relationship Id="rId2" Type="http://schemas.microsoft.com/office/2011/relationships/chartColorStyle" Target="colors44.xml"/><Relationship Id="rId1" Type="http://schemas.microsoft.com/office/2011/relationships/chartStyle" Target="style44.xml"/></Relationships>
</file>

<file path=ppt/charts/_rels/chart45.xml.rels><?xml version="1.0" encoding="UTF-8" standalone="yes"?>
<Relationships xmlns="http://schemas.openxmlformats.org/package/2006/relationships"><Relationship Id="rId3" Type="http://schemas.openxmlformats.org/officeDocument/2006/relationships/oleObject" Target="file:///D:\Documentos\ENCUESTAS_2023_2\Tabulaci&#243;n\5.%20Legal\Legal_2023_2.xlsx" TargetMode="External"/><Relationship Id="rId2" Type="http://schemas.microsoft.com/office/2011/relationships/chartColorStyle" Target="colors45.xml"/><Relationship Id="rId1" Type="http://schemas.microsoft.com/office/2011/relationships/chartStyle" Target="style45.xml"/></Relationships>
</file>

<file path=ppt/charts/_rels/chart46.xml.rels><?xml version="1.0" encoding="UTF-8" standalone="yes"?>
<Relationships xmlns="http://schemas.openxmlformats.org/package/2006/relationships"><Relationship Id="rId3" Type="http://schemas.openxmlformats.org/officeDocument/2006/relationships/oleObject" Target="file:///D:\Documentos\ENCUESTAS_2023_2\Tabulaci&#243;n\5.%20Legal\Legal_2023_2.xlsx" TargetMode="External"/><Relationship Id="rId2" Type="http://schemas.microsoft.com/office/2011/relationships/chartColorStyle" Target="colors46.xml"/><Relationship Id="rId1" Type="http://schemas.microsoft.com/office/2011/relationships/chartStyle" Target="style46.xml"/></Relationships>
</file>

<file path=ppt/charts/_rels/chart47.xml.rels><?xml version="1.0" encoding="UTF-8" standalone="yes"?>
<Relationships xmlns="http://schemas.openxmlformats.org/package/2006/relationships"><Relationship Id="rId3" Type="http://schemas.openxmlformats.org/officeDocument/2006/relationships/oleObject" Target="file:///D:\Documentos\ENCUESTAS_2023_2\Tabulaci&#243;n\7.%20Administraci&#243;n\Administraci&#243;n_2023_2.xlsx" TargetMode="External"/><Relationship Id="rId2" Type="http://schemas.microsoft.com/office/2011/relationships/chartColorStyle" Target="colors47.xml"/><Relationship Id="rId1" Type="http://schemas.microsoft.com/office/2011/relationships/chartStyle" Target="style47.xml"/></Relationships>
</file>

<file path=ppt/charts/_rels/chart48.xml.rels><?xml version="1.0" encoding="UTF-8" standalone="yes"?>
<Relationships xmlns="http://schemas.openxmlformats.org/package/2006/relationships"><Relationship Id="rId3" Type="http://schemas.openxmlformats.org/officeDocument/2006/relationships/oleObject" Target="file:///D:\Documentos\ENCUESTAS_2023_2\Tabulaci&#243;n\7.%20Administraci&#243;n\Administraci&#243;n_2023_2.xlsx" TargetMode="External"/><Relationship Id="rId2" Type="http://schemas.microsoft.com/office/2011/relationships/chartColorStyle" Target="colors48.xml"/><Relationship Id="rId1" Type="http://schemas.microsoft.com/office/2011/relationships/chartStyle" Target="style48.xml"/></Relationships>
</file>

<file path=ppt/charts/_rels/chart49.xml.rels><?xml version="1.0" encoding="UTF-8" standalone="yes"?>
<Relationships xmlns="http://schemas.openxmlformats.org/package/2006/relationships"><Relationship Id="rId3" Type="http://schemas.openxmlformats.org/officeDocument/2006/relationships/oleObject" Target="file:///D:\Documentos\ENCUESTAS_2023_2\Tabulaci&#243;n\7.%20Administraci&#243;n\Administraci&#243;n_2023_2.xlsx" TargetMode="External"/><Relationship Id="rId2" Type="http://schemas.microsoft.com/office/2011/relationships/chartColorStyle" Target="colors49.xml"/><Relationship Id="rId1" Type="http://schemas.microsoft.com/office/2011/relationships/chartStyle" Target="style49.xml"/></Relationships>
</file>

<file path=ppt/charts/_rels/chart5.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5.xml"/><Relationship Id="rId1" Type="http://schemas.microsoft.com/office/2011/relationships/chartStyle" Target="style5.xml"/></Relationships>
</file>

<file path=ppt/charts/_rels/chart50.xml.rels><?xml version="1.0" encoding="UTF-8" standalone="yes"?>
<Relationships xmlns="http://schemas.openxmlformats.org/package/2006/relationships"><Relationship Id="rId3" Type="http://schemas.openxmlformats.org/officeDocument/2006/relationships/oleObject" Target="file:///D:\Documentos\ENCUESTAS_2023_2\Tabulaci&#243;n\7.%20Administraci&#243;n\Administraci&#243;n_2023_2.xlsx" TargetMode="External"/><Relationship Id="rId2" Type="http://schemas.microsoft.com/office/2011/relationships/chartColorStyle" Target="colors50.xml"/><Relationship Id="rId1" Type="http://schemas.microsoft.com/office/2011/relationships/chartStyle" Target="style50.xml"/></Relationships>
</file>

<file path=ppt/charts/_rels/chart51.xml.rels><?xml version="1.0" encoding="UTF-8" standalone="yes"?>
<Relationships xmlns="http://schemas.openxmlformats.org/package/2006/relationships"><Relationship Id="rId3" Type="http://schemas.openxmlformats.org/officeDocument/2006/relationships/oleObject" Target="file:///D:\Documentos\ENCUESTAS_2023_2\Tabulaci&#243;n\7.%20Administraci&#243;n\Administraci&#243;n_2023_2.xlsx" TargetMode="External"/><Relationship Id="rId2" Type="http://schemas.microsoft.com/office/2011/relationships/chartColorStyle" Target="colors51.xml"/><Relationship Id="rId1" Type="http://schemas.microsoft.com/office/2011/relationships/chartStyle" Target="style51.xml"/></Relationships>
</file>

<file path=ppt/charts/_rels/chart52.xml.rels><?xml version="1.0" encoding="UTF-8" standalone="yes"?>
<Relationships xmlns="http://schemas.openxmlformats.org/package/2006/relationships"><Relationship Id="rId3" Type="http://schemas.openxmlformats.org/officeDocument/2006/relationships/oleObject" Target="file:///D:\Documentos\ENCUESTAS_2023_2\Tabulaci&#243;n\7.%20Administraci&#243;n\Administraci&#243;n_2023_2.xlsx" TargetMode="External"/><Relationship Id="rId2" Type="http://schemas.microsoft.com/office/2011/relationships/chartColorStyle" Target="colors52.xml"/><Relationship Id="rId1" Type="http://schemas.microsoft.com/office/2011/relationships/chartStyle" Target="style52.xml"/></Relationships>
</file>

<file path=ppt/charts/_rels/chart53.xml.rels><?xml version="1.0" encoding="UTF-8" standalone="yes"?>
<Relationships xmlns="http://schemas.openxmlformats.org/package/2006/relationships"><Relationship Id="rId3" Type="http://schemas.openxmlformats.org/officeDocument/2006/relationships/oleObject" Target="file:///D:\Documentos\ENCUESTAS_2023_2\Tabulaci&#243;n\8.%20Contabilidad\Contabilidad_2023_2.xlsx" TargetMode="External"/><Relationship Id="rId2" Type="http://schemas.microsoft.com/office/2011/relationships/chartColorStyle" Target="colors53.xml"/><Relationship Id="rId1" Type="http://schemas.microsoft.com/office/2011/relationships/chartStyle" Target="style53.xml"/></Relationships>
</file>

<file path=ppt/charts/_rels/chart54.xml.rels><?xml version="1.0" encoding="UTF-8" standalone="yes"?>
<Relationships xmlns="http://schemas.openxmlformats.org/package/2006/relationships"><Relationship Id="rId3" Type="http://schemas.openxmlformats.org/officeDocument/2006/relationships/oleObject" Target="file:///D:\Documentos\ENCUESTAS_2023_2\Tabulaci&#243;n\8.%20Contabilidad\Contabilidad_2023_2.xlsx" TargetMode="External"/><Relationship Id="rId2" Type="http://schemas.microsoft.com/office/2011/relationships/chartColorStyle" Target="colors54.xml"/><Relationship Id="rId1" Type="http://schemas.microsoft.com/office/2011/relationships/chartStyle" Target="style54.xml"/></Relationships>
</file>

<file path=ppt/charts/_rels/chart55.xml.rels><?xml version="1.0" encoding="UTF-8" standalone="yes"?>
<Relationships xmlns="http://schemas.openxmlformats.org/package/2006/relationships"><Relationship Id="rId3" Type="http://schemas.openxmlformats.org/officeDocument/2006/relationships/oleObject" Target="file:///D:\Documentos\ENCUESTAS_2023_2\Tabulaci&#243;n\8.%20Contabilidad\Contabilidad_2023_2.xlsx" TargetMode="External"/><Relationship Id="rId2" Type="http://schemas.microsoft.com/office/2011/relationships/chartColorStyle" Target="colors55.xml"/><Relationship Id="rId1" Type="http://schemas.microsoft.com/office/2011/relationships/chartStyle" Target="style55.xml"/></Relationships>
</file>

<file path=ppt/charts/_rels/chart56.xml.rels><?xml version="1.0" encoding="UTF-8" standalone="yes"?>
<Relationships xmlns="http://schemas.openxmlformats.org/package/2006/relationships"><Relationship Id="rId3" Type="http://schemas.openxmlformats.org/officeDocument/2006/relationships/oleObject" Target="file:///D:\Documentos\ENCUESTAS_2023_2\Tabulaci&#243;n\8.%20Contabilidad\Contabilidad_2023_2.xlsx" TargetMode="External"/><Relationship Id="rId2" Type="http://schemas.microsoft.com/office/2011/relationships/chartColorStyle" Target="colors56.xml"/><Relationship Id="rId1" Type="http://schemas.microsoft.com/office/2011/relationships/chartStyle" Target="style56.xml"/></Relationships>
</file>

<file path=ppt/charts/_rels/chart57.xml.rels><?xml version="1.0" encoding="UTF-8" standalone="yes"?>
<Relationships xmlns="http://schemas.openxmlformats.org/package/2006/relationships"><Relationship Id="rId3" Type="http://schemas.openxmlformats.org/officeDocument/2006/relationships/oleObject" Target="file:///D:\Documentos\ENCUESTAS_2023_2\Tabulaci&#243;n\8.%20Contabilidad\Contabilidad_2023_2.xlsx" TargetMode="External"/><Relationship Id="rId2" Type="http://schemas.microsoft.com/office/2011/relationships/chartColorStyle" Target="colors57.xml"/><Relationship Id="rId1" Type="http://schemas.microsoft.com/office/2011/relationships/chartStyle" Target="style57.xml"/></Relationships>
</file>

<file path=ppt/charts/_rels/chart58.xml.rels><?xml version="1.0" encoding="UTF-8" standalone="yes"?>
<Relationships xmlns="http://schemas.openxmlformats.org/package/2006/relationships"><Relationship Id="rId3" Type="http://schemas.openxmlformats.org/officeDocument/2006/relationships/oleObject" Target="file:///D:\Documentos\ENCUESTAS_2023_2\Tabulaci&#243;n\8.%20Contabilidad\Contabilidad_2023_2.xlsx" TargetMode="External"/><Relationship Id="rId2" Type="http://schemas.microsoft.com/office/2011/relationships/chartColorStyle" Target="colors58.xml"/><Relationship Id="rId1" Type="http://schemas.microsoft.com/office/2011/relationships/chartStyle" Target="style58.xml"/></Relationships>
</file>

<file path=ppt/charts/_rels/chart59.xml.rels><?xml version="1.0" encoding="UTF-8" standalone="yes"?>
<Relationships xmlns="http://schemas.openxmlformats.org/package/2006/relationships"><Relationship Id="rId3" Type="http://schemas.openxmlformats.org/officeDocument/2006/relationships/oleObject" Target="file:///D:\Documentos\ENCUESTAS_2023_2\Tabulaci&#243;n\9.%20Control%20de%20Gesti&#243;n\Control%20de%20Gesti&#243;n_2023_2.xlsx" TargetMode="External"/><Relationship Id="rId2" Type="http://schemas.microsoft.com/office/2011/relationships/chartColorStyle" Target="colors59.xml"/><Relationship Id="rId1" Type="http://schemas.microsoft.com/office/2011/relationships/chartStyle" Target="style59.xml"/></Relationships>
</file>

<file path=ppt/charts/_rels/chart6.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6.xml"/><Relationship Id="rId1" Type="http://schemas.microsoft.com/office/2011/relationships/chartStyle" Target="style6.xml"/></Relationships>
</file>

<file path=ppt/charts/_rels/chart60.xml.rels><?xml version="1.0" encoding="UTF-8" standalone="yes"?>
<Relationships xmlns="http://schemas.openxmlformats.org/package/2006/relationships"><Relationship Id="rId3" Type="http://schemas.openxmlformats.org/officeDocument/2006/relationships/oleObject" Target="file:///D:\Documentos\ENCUESTAS_2023_2\Tabulaci&#243;n\9.%20Control%20de%20Gesti&#243;n\Control%20de%20Gesti&#243;n_2023_2.xlsx" TargetMode="External"/><Relationship Id="rId2" Type="http://schemas.microsoft.com/office/2011/relationships/chartColorStyle" Target="colors60.xml"/><Relationship Id="rId1" Type="http://schemas.microsoft.com/office/2011/relationships/chartStyle" Target="style60.xml"/></Relationships>
</file>

<file path=ppt/charts/_rels/chart61.xml.rels><?xml version="1.0" encoding="UTF-8" standalone="yes"?>
<Relationships xmlns="http://schemas.openxmlformats.org/package/2006/relationships"><Relationship Id="rId3" Type="http://schemas.openxmlformats.org/officeDocument/2006/relationships/oleObject" Target="file:///D:\Documentos\ENCUESTAS_2023_2\Tabulaci&#243;n\9.%20Control%20de%20Gesti&#243;n\Control%20de%20Gesti&#243;n_2023_2.xlsx" TargetMode="External"/><Relationship Id="rId2" Type="http://schemas.microsoft.com/office/2011/relationships/chartColorStyle" Target="colors61.xml"/><Relationship Id="rId1" Type="http://schemas.microsoft.com/office/2011/relationships/chartStyle" Target="style61.xml"/></Relationships>
</file>

<file path=ppt/charts/_rels/chart62.xml.rels><?xml version="1.0" encoding="UTF-8" standalone="yes"?>
<Relationships xmlns="http://schemas.openxmlformats.org/package/2006/relationships"><Relationship Id="rId3" Type="http://schemas.openxmlformats.org/officeDocument/2006/relationships/oleObject" Target="file:///D:\Documentos\ENCUESTAS_2023_2\Tabulaci&#243;n\9.%20Control%20de%20Gesti&#243;n\Control%20de%20Gesti&#243;n_2023_2.xlsx" TargetMode="External"/><Relationship Id="rId2" Type="http://schemas.microsoft.com/office/2011/relationships/chartColorStyle" Target="colors62.xml"/><Relationship Id="rId1" Type="http://schemas.microsoft.com/office/2011/relationships/chartStyle" Target="style62.xml"/></Relationships>
</file>

<file path=ppt/charts/_rels/chart63.xml.rels><?xml version="1.0" encoding="UTF-8" standalone="yes"?>
<Relationships xmlns="http://schemas.openxmlformats.org/package/2006/relationships"><Relationship Id="rId3" Type="http://schemas.openxmlformats.org/officeDocument/2006/relationships/oleObject" Target="file:///D:\Documentos\ENCUESTAS_2023_2\Tabulaci&#243;n\9.%20Control%20de%20Gesti&#243;n\Control%20de%20Gesti&#243;n_2023_2.xlsx" TargetMode="External"/><Relationship Id="rId2" Type="http://schemas.microsoft.com/office/2011/relationships/chartColorStyle" Target="colors63.xml"/><Relationship Id="rId1" Type="http://schemas.microsoft.com/office/2011/relationships/chartStyle" Target="style63.xml"/></Relationships>
</file>

<file path=ppt/charts/_rels/chart64.xml.rels><?xml version="1.0" encoding="UTF-8" standalone="yes"?>
<Relationships xmlns="http://schemas.openxmlformats.org/package/2006/relationships"><Relationship Id="rId3" Type="http://schemas.openxmlformats.org/officeDocument/2006/relationships/oleObject" Target="file:///D:\Documentos\ENCUESTAS_2023_2\Tabulaci&#243;n\9.%20Control%20de%20Gesti&#243;n\Control%20de%20Gesti&#243;n_2023_2.xlsx" TargetMode="External"/><Relationship Id="rId2" Type="http://schemas.microsoft.com/office/2011/relationships/chartColorStyle" Target="colors64.xml"/><Relationship Id="rId1" Type="http://schemas.microsoft.com/office/2011/relationships/chartStyle" Target="style64.xml"/></Relationships>
</file>

<file path=ppt/charts/_rels/chart65.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65.xml"/><Relationship Id="rId1" Type="http://schemas.microsoft.com/office/2011/relationships/chartStyle" Target="style65.xml"/></Relationships>
</file>

<file path=ppt/charts/_rels/chart66.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66.xml"/><Relationship Id="rId1" Type="http://schemas.microsoft.com/office/2011/relationships/chartStyle" Target="style66.xml"/></Relationships>
</file>

<file path=ppt/charts/_rels/chart67.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67.xml"/><Relationship Id="rId1" Type="http://schemas.microsoft.com/office/2011/relationships/chartStyle" Target="style67.xml"/></Relationships>
</file>

<file path=ppt/charts/_rels/chart68.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68.xml"/><Relationship Id="rId1" Type="http://schemas.microsoft.com/office/2011/relationships/chartStyle" Target="style68.xml"/></Relationships>
</file>

<file path=ppt/charts/_rels/chart69.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69.xml"/><Relationship Id="rId1" Type="http://schemas.microsoft.com/office/2011/relationships/chartStyle" Target="style69.xml"/></Relationships>
</file>

<file path=ppt/charts/_rels/chart7.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7.xml"/><Relationship Id="rId1" Type="http://schemas.microsoft.com/office/2011/relationships/chartStyle" Target="style7.xml"/></Relationships>
</file>

<file path=ppt/charts/_rels/chart70.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70.xml"/><Relationship Id="rId1" Type="http://schemas.microsoft.com/office/2011/relationships/chartStyle" Target="style70.xml"/></Relationships>
</file>

<file path=ppt/charts/_rels/chart71.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71.xml"/><Relationship Id="rId1" Type="http://schemas.microsoft.com/office/2011/relationships/chartStyle" Target="style71.xml"/></Relationships>
</file>

<file path=ppt/charts/_rels/chart72.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72.xml"/><Relationship Id="rId1" Type="http://schemas.microsoft.com/office/2011/relationships/chartStyle" Target="style72.xml"/></Relationships>
</file>

<file path=ppt/charts/_rels/chart73.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73.xml"/><Relationship Id="rId1" Type="http://schemas.microsoft.com/office/2011/relationships/chartStyle" Target="style73.xml"/></Relationships>
</file>

<file path=ppt/charts/_rels/chart74.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74.xml"/><Relationship Id="rId1" Type="http://schemas.microsoft.com/office/2011/relationships/chartStyle" Target="style74.xml"/></Relationships>
</file>

<file path=ppt/charts/_rels/chart75.xml.rels><?xml version="1.0" encoding="UTF-8" standalone="yes"?>
<Relationships xmlns="http://schemas.openxmlformats.org/package/2006/relationships"><Relationship Id="rId3" Type="http://schemas.openxmlformats.org/officeDocument/2006/relationships/oleObject" Target="file:///D:\Documentos\ENCUESTAS_2023_2\Tabulaci&#243;n\10.%20Compras\Compras_2023_2.xlsx" TargetMode="External"/><Relationship Id="rId2" Type="http://schemas.microsoft.com/office/2011/relationships/chartColorStyle" Target="colors75.xml"/><Relationship Id="rId1" Type="http://schemas.microsoft.com/office/2011/relationships/chartStyle" Target="style75.xml"/></Relationships>
</file>

<file path=ppt/charts/_rels/chart76.xml.rels><?xml version="1.0" encoding="UTF-8" standalone="yes"?>
<Relationships xmlns="http://schemas.openxmlformats.org/package/2006/relationships"><Relationship Id="rId3" Type="http://schemas.openxmlformats.org/officeDocument/2006/relationships/oleObject" Target="file:///D:\Documentos\ENCUESTAS_2023_2\Tabulaci&#243;n\11.%20Riesgos\Riesgos_2023_2.xlsx" TargetMode="External"/><Relationship Id="rId2" Type="http://schemas.microsoft.com/office/2011/relationships/chartColorStyle" Target="colors76.xml"/><Relationship Id="rId1" Type="http://schemas.microsoft.com/office/2011/relationships/chartStyle" Target="style76.xml"/></Relationships>
</file>

<file path=ppt/charts/_rels/chart77.xml.rels><?xml version="1.0" encoding="UTF-8" standalone="yes"?>
<Relationships xmlns="http://schemas.openxmlformats.org/package/2006/relationships"><Relationship Id="rId3" Type="http://schemas.openxmlformats.org/officeDocument/2006/relationships/oleObject" Target="file:///D:\Documentos\ENCUESTAS_2023_2\Tabulaci&#243;n\11.%20Riesgos\Riesgos_2023_2.xlsx" TargetMode="External"/><Relationship Id="rId2" Type="http://schemas.microsoft.com/office/2011/relationships/chartColorStyle" Target="colors77.xml"/><Relationship Id="rId1" Type="http://schemas.microsoft.com/office/2011/relationships/chartStyle" Target="style77.xml"/></Relationships>
</file>

<file path=ppt/charts/_rels/chart78.xml.rels><?xml version="1.0" encoding="UTF-8" standalone="yes"?>
<Relationships xmlns="http://schemas.openxmlformats.org/package/2006/relationships"><Relationship Id="rId3" Type="http://schemas.openxmlformats.org/officeDocument/2006/relationships/oleObject" Target="file:///D:\Documentos\ENCUESTAS_2023_2\Tabulaci&#243;n\11.%20Riesgos\Riesgos_2023_2.xlsx" TargetMode="External"/><Relationship Id="rId2" Type="http://schemas.microsoft.com/office/2011/relationships/chartColorStyle" Target="colors78.xml"/><Relationship Id="rId1" Type="http://schemas.microsoft.com/office/2011/relationships/chartStyle" Target="style78.xml"/></Relationships>
</file>

<file path=ppt/charts/_rels/chart79.xml.rels><?xml version="1.0" encoding="UTF-8" standalone="yes"?>
<Relationships xmlns="http://schemas.openxmlformats.org/package/2006/relationships"><Relationship Id="rId3" Type="http://schemas.openxmlformats.org/officeDocument/2006/relationships/oleObject" Target="file:///D:\Documentos\ENCUESTAS_2023_2\Tabulaci&#243;n\11.%20Riesgos\Riesgos_2023_2.xlsx" TargetMode="External"/><Relationship Id="rId2" Type="http://schemas.microsoft.com/office/2011/relationships/chartColorStyle" Target="colors79.xml"/><Relationship Id="rId1" Type="http://schemas.microsoft.com/office/2011/relationships/chartStyle" Target="style79.xml"/></Relationships>
</file>

<file path=ppt/charts/_rels/chart8.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8.xml"/><Relationship Id="rId1" Type="http://schemas.microsoft.com/office/2011/relationships/chartStyle" Target="style8.xml"/></Relationships>
</file>

<file path=ppt/charts/_rels/chart80.xml.rels><?xml version="1.0" encoding="UTF-8" standalone="yes"?>
<Relationships xmlns="http://schemas.openxmlformats.org/package/2006/relationships"><Relationship Id="rId3" Type="http://schemas.openxmlformats.org/officeDocument/2006/relationships/oleObject" Target="file:///D:\Documentos\ENCUESTAS_2023_2\Tabulaci&#243;n\11.%20Riesgos\Riesgos_2023_2.xlsx" TargetMode="External"/><Relationship Id="rId2" Type="http://schemas.microsoft.com/office/2011/relationships/chartColorStyle" Target="colors80.xml"/><Relationship Id="rId1" Type="http://schemas.microsoft.com/office/2011/relationships/chartStyle" Target="style80.xml"/></Relationships>
</file>

<file path=ppt/charts/_rels/chart9.xml.rels><?xml version="1.0" encoding="UTF-8" standalone="yes"?>
<Relationships xmlns="http://schemas.openxmlformats.org/package/2006/relationships"><Relationship Id="rId3" Type="http://schemas.openxmlformats.org/officeDocument/2006/relationships/oleObject" Target="file:///D:\Encuestas\ResultadosEncuestas2024_02\ResultadosTabuleadosConMacro\Validados\ConsolidadoFinalEncuestas2024_02.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[ConsolidadoFinalEncuestas2024_02.xlsx]Grafico!TablaDinámica2</c:name>
    <c:fmtId val="61"/>
  </c:pivotSource>
  <c:chart>
    <c:autoTitleDeleted val="1"/>
    <c:pivotFmts>
      <c:pivotFmt>
        <c:idx val="0"/>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noFill/>
          <a:ln w="25400" cap="flat" cmpd="sng" algn="ctr">
            <a:solidFill>
              <a:srgbClr val="00B050"/>
            </a:solidFill>
            <a:miter lim="800000"/>
          </a:ln>
          <a:effectLst/>
        </c:spPr>
      </c:pivotFmt>
      <c:pivotFmt>
        <c:idx val="2"/>
        <c:spPr>
          <a:noFill/>
          <a:ln w="25400" cap="flat" cmpd="sng" algn="ctr">
            <a:solidFill>
              <a:srgbClr val="FFC000"/>
            </a:solidFill>
            <a:miter lim="800000"/>
          </a:ln>
          <a:effectLst/>
        </c:spPr>
      </c:pivotFmt>
      <c:pivotFmt>
        <c:idx val="3"/>
        <c:spPr>
          <a:noFill/>
          <a:ln w="25400" cap="flat" cmpd="sng" algn="ctr">
            <a:solidFill>
              <a:srgbClr val="FF0000"/>
            </a:solidFill>
            <a:miter lim="800000"/>
          </a:ln>
          <a:effectLst/>
        </c:spPr>
      </c:pivotFmt>
      <c:pivotFmt>
        <c:idx val="4"/>
        <c:spPr>
          <a:noFill/>
          <a:ln w="25400" cap="flat" cmpd="sng" algn="ctr">
            <a:solidFill>
              <a:srgbClr val="00B0F0"/>
            </a:solidFill>
            <a:miter lim="800000"/>
          </a:ln>
          <a:effectLst/>
        </c:spPr>
      </c:pivotFmt>
      <c:pivotFmt>
        <c:idx val="5"/>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25400" cap="flat" cmpd="sng" algn="ctr">
            <a:solidFill>
              <a:srgbClr val="00B050"/>
            </a:solidFill>
            <a:miter lim="800000"/>
          </a:ln>
          <a:effectLst/>
        </c:spPr>
      </c:pivotFmt>
      <c:pivotFmt>
        <c:idx val="11"/>
        <c:spPr>
          <a:noFill/>
          <a:ln w="25400" cap="flat" cmpd="sng" algn="ctr">
            <a:solidFill>
              <a:srgbClr val="FFC000"/>
            </a:solidFill>
            <a:miter lim="800000"/>
          </a:ln>
          <a:effectLst/>
        </c:spPr>
      </c:pivotFmt>
      <c:pivotFmt>
        <c:idx val="12"/>
        <c:spPr>
          <a:noFill/>
          <a:ln w="25400" cap="flat" cmpd="sng" algn="ctr">
            <a:solidFill>
              <a:srgbClr val="FF0000"/>
            </a:solidFill>
            <a:miter lim="800000"/>
          </a:ln>
          <a:effectLst/>
        </c:spPr>
      </c:pivotFmt>
      <c:pivotFmt>
        <c:idx val="13"/>
        <c:spPr>
          <a:noFill/>
          <a:ln w="25400" cap="flat" cmpd="sng" algn="ctr">
            <a:solidFill>
              <a:srgbClr val="00B0F0"/>
            </a:solidFill>
            <a:miter lim="800000"/>
          </a:ln>
          <a:effectLst/>
        </c:spPr>
      </c:pivotFmt>
      <c:pivotFmt>
        <c:idx val="14"/>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noFill/>
          <a:ln w="25400" cap="flat" cmpd="sng" algn="ctr">
            <a:solidFill>
              <a:schemeClr val="accent6"/>
            </a:solidFill>
            <a:miter lim="800000"/>
          </a:ln>
          <a:effectLst>
            <a:outerShdw blurRad="50800" dist="50800" dir="5400000" sx="2000" sy="2000" algn="ctr" rotWithShape="0">
              <a:srgbClr val="000000">
                <a:alpha val="43137"/>
              </a:srgbClr>
            </a:outerShdw>
          </a:effectLst>
        </c:spPr>
      </c:pivotFmt>
      <c:pivotFmt>
        <c:idx val="16"/>
        <c:spPr>
          <a:noFill/>
          <a:ln w="25400" cap="flat" cmpd="sng" algn="ctr">
            <a:solidFill>
              <a:schemeClr val="accent4"/>
            </a:solidFill>
            <a:miter lim="800000"/>
          </a:ln>
          <a:effectLst/>
        </c:spPr>
      </c:pivotFmt>
      <c:pivotFmt>
        <c:idx val="17"/>
        <c:spPr>
          <a:noFill/>
          <a:ln w="25400" cap="flat" cmpd="sng" algn="ctr">
            <a:solidFill>
              <a:srgbClr val="FF0000"/>
            </a:solidFill>
            <a:miter lim="800000"/>
          </a:ln>
          <a:effectLst/>
        </c:spPr>
      </c:pivotFmt>
      <c:pivotFmt>
        <c:idx val="18"/>
        <c:spPr>
          <a:noFill/>
          <a:ln w="25400" cap="flat" cmpd="sng" algn="ctr">
            <a:solidFill>
              <a:srgbClr val="00B0F0"/>
            </a:solidFill>
            <a:miter lim="800000"/>
          </a:ln>
          <a:effectLst/>
        </c:spPr>
      </c:pivotFmt>
      <c:pivotFmt>
        <c:idx val="19"/>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0"/>
        <c:spPr>
          <a:noFill/>
          <a:ln w="25400" cap="flat" cmpd="sng" algn="ctr">
            <a:solidFill>
              <a:schemeClr val="accent6"/>
            </a:solidFill>
            <a:miter lim="800000"/>
          </a:ln>
          <a:effectLst>
            <a:outerShdw blurRad="50800" dist="50800" dir="5400000" sx="2000" sy="2000" algn="ctr" rotWithShape="0">
              <a:srgbClr val="000000">
                <a:alpha val="43137"/>
              </a:srgbClr>
            </a:outerShdw>
          </a:effectLst>
        </c:spPr>
      </c:pivotFmt>
      <c:pivotFmt>
        <c:idx val="21"/>
        <c:spPr>
          <a:noFill/>
          <a:ln w="25400" cap="flat" cmpd="sng" algn="ctr">
            <a:solidFill>
              <a:srgbClr val="FF0000"/>
            </a:solidFill>
            <a:miter lim="800000"/>
          </a:ln>
          <a:effectLst/>
        </c:spPr>
      </c:pivotFmt>
      <c:pivotFmt>
        <c:idx val="22"/>
        <c:spPr>
          <a:noFill/>
          <a:ln w="25400" cap="flat" cmpd="sng" algn="ctr">
            <a:solidFill>
              <a:schemeClr val="accent4"/>
            </a:solidFill>
            <a:miter lim="800000"/>
          </a:ln>
          <a:effectLst/>
        </c:spPr>
      </c:pivotFmt>
      <c:pivotFmt>
        <c:idx val="23"/>
        <c:spPr>
          <a:noFill/>
          <a:ln w="25400" cap="flat" cmpd="sng" algn="ctr">
            <a:solidFill>
              <a:srgbClr val="00B0F0"/>
            </a:solidFill>
            <a:miter lim="800000"/>
          </a:ln>
          <a:effectLst/>
        </c:spPr>
      </c:pivotFmt>
      <c:pivotFmt>
        <c:idx val="24"/>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noFill/>
          <a:ln w="25400" cap="flat" cmpd="sng" algn="ctr">
            <a:solidFill>
              <a:schemeClr val="accent6"/>
            </a:solidFill>
            <a:miter lim="800000"/>
          </a:ln>
          <a:effectLst>
            <a:outerShdw blurRad="50800" dist="50800" dir="5400000" sx="2000" sy="2000" algn="ctr" rotWithShape="0">
              <a:srgbClr val="000000">
                <a:alpha val="43137"/>
              </a:srgbClr>
            </a:outerShdw>
          </a:effectLst>
        </c:spPr>
      </c:pivotFmt>
      <c:pivotFmt>
        <c:idx val="26"/>
        <c:spPr>
          <a:noFill/>
          <a:ln w="25400" cap="flat" cmpd="sng" algn="ctr">
            <a:solidFill>
              <a:srgbClr val="FF0000"/>
            </a:solidFill>
            <a:miter lim="800000"/>
          </a:ln>
          <a:effectLst/>
        </c:spPr>
      </c:pivotFmt>
      <c:pivotFmt>
        <c:idx val="27"/>
        <c:spPr>
          <a:noFill/>
          <a:ln w="25400" cap="flat" cmpd="sng" algn="ctr">
            <a:solidFill>
              <a:schemeClr val="accent4"/>
            </a:solidFill>
            <a:miter lim="800000"/>
          </a:ln>
          <a:effectLst/>
        </c:spPr>
      </c:pivotFmt>
      <c:pivotFmt>
        <c:idx val="28"/>
        <c:spPr>
          <a:noFill/>
          <a:ln w="25400" cap="flat" cmpd="sng" algn="ctr">
            <a:solidFill>
              <a:srgbClr val="00B0F0"/>
            </a:solidFill>
            <a:miter lim="800000"/>
          </a:ln>
          <a:effectLst/>
        </c:spPr>
      </c:pivotFmt>
    </c:pivotFmts>
    <c:plotArea>
      <c:layout/>
      <c:barChart>
        <c:barDir val="col"/>
        <c:grouping val="clustered"/>
        <c:varyColors val="0"/>
        <c:ser>
          <c:idx val="0"/>
          <c:order val="0"/>
          <c:tx>
            <c:strRef>
              <c:f>Grafico!$B$4</c:f>
              <c:strCache>
                <c:ptCount val="1"/>
                <c:pt idx="0">
                  <c:v>Total</c:v>
                </c:pt>
              </c:strCache>
            </c:strRef>
          </c:tx>
          <c:spPr>
            <a:noFill/>
            <a:ln w="25400" cap="flat" cmpd="sng" algn="ctr">
              <a:solidFill>
                <a:schemeClr val="accent1"/>
              </a:solidFill>
              <a:miter lim="800000"/>
            </a:ln>
            <a:effectLst/>
          </c:spPr>
          <c:invertIfNegative val="0"/>
          <c:dPt>
            <c:idx val="1"/>
            <c:invertIfNegative val="0"/>
            <c:bubble3D val="0"/>
            <c:spPr>
              <a:noFill/>
              <a:ln w="25400" cap="flat" cmpd="sng" algn="ctr">
                <a:solidFill>
                  <a:schemeClr val="accent6"/>
                </a:solidFill>
                <a:miter lim="800000"/>
              </a:ln>
              <a:effectLst>
                <a:outerShdw blurRad="50800" dist="50800" dir="5400000" sx="2000" sy="2000" algn="ctr" rotWithShape="0">
                  <a:srgbClr val="000000">
                    <a:alpha val="43137"/>
                  </a:srgbClr>
                </a:outerShdw>
              </a:effectLst>
            </c:spPr>
            <c:extLst>
              <c:ext xmlns:c16="http://schemas.microsoft.com/office/drawing/2014/chart" uri="{C3380CC4-5D6E-409C-BE32-E72D297353CC}">
                <c16:uniqueId val="{00000001-6240-440F-8E85-87261F73122C}"/>
              </c:ext>
            </c:extLst>
          </c:dPt>
          <c:dPt>
            <c:idx val="2"/>
            <c:invertIfNegative val="0"/>
            <c:bubble3D val="0"/>
            <c:spPr>
              <a:noFill/>
              <a:ln w="25400" cap="flat" cmpd="sng" algn="ctr">
                <a:solidFill>
                  <a:srgbClr val="FF0000"/>
                </a:solidFill>
                <a:miter lim="800000"/>
              </a:ln>
              <a:effectLst/>
            </c:spPr>
            <c:extLst>
              <c:ext xmlns:c16="http://schemas.microsoft.com/office/drawing/2014/chart" uri="{C3380CC4-5D6E-409C-BE32-E72D297353CC}">
                <c16:uniqueId val="{00000003-6240-440F-8E85-87261F73122C}"/>
              </c:ext>
            </c:extLst>
          </c:dPt>
          <c:dPt>
            <c:idx val="3"/>
            <c:invertIfNegative val="0"/>
            <c:bubble3D val="0"/>
            <c:spPr>
              <a:noFill/>
              <a:ln w="25400" cap="flat" cmpd="sng" algn="ctr">
                <a:solidFill>
                  <a:schemeClr val="accent4"/>
                </a:solidFill>
                <a:miter lim="800000"/>
              </a:ln>
              <a:effectLst/>
            </c:spPr>
            <c:extLst>
              <c:ext xmlns:c16="http://schemas.microsoft.com/office/drawing/2014/chart" uri="{C3380CC4-5D6E-409C-BE32-E72D297353CC}">
                <c16:uniqueId val="{00000005-6240-440F-8E85-87261F73122C}"/>
              </c:ext>
            </c:extLst>
          </c:dPt>
          <c:dPt>
            <c:idx val="4"/>
            <c:invertIfNegative val="0"/>
            <c:bubble3D val="0"/>
            <c:spPr>
              <a:noFill/>
              <a:ln w="25400" cap="flat" cmpd="sng" algn="ctr">
                <a:solidFill>
                  <a:srgbClr val="00B0F0"/>
                </a:solidFill>
                <a:miter lim="800000"/>
              </a:ln>
              <a:effectLst/>
            </c:spPr>
            <c:extLst>
              <c:ext xmlns:c16="http://schemas.microsoft.com/office/drawing/2014/chart" uri="{C3380CC4-5D6E-409C-BE32-E72D297353CC}">
                <c16:uniqueId val="{00000007-6240-440F-8E85-87261F73122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Grafico!$A$5:$A$9</c:f>
              <c:strCache>
                <c:ptCount val="5"/>
                <c:pt idx="0">
                  <c:v>Gestión Humana y Sostenibilidad</c:v>
                </c:pt>
                <c:pt idx="1">
                  <c:v>Administración y Finanzas</c:v>
                </c:pt>
                <c:pt idx="2">
                  <c:v>Operaciones</c:v>
                </c:pt>
                <c:pt idx="3">
                  <c:v>Agrícola</c:v>
                </c:pt>
                <c:pt idx="4">
                  <c:v>Industrial y de Mantenimiento</c:v>
                </c:pt>
              </c:strCache>
            </c:strRef>
          </c:cat>
          <c:val>
            <c:numRef>
              <c:f>Grafico!$B$5:$B$9</c:f>
              <c:numCache>
                <c:formatCode>0.000</c:formatCode>
                <c:ptCount val="5"/>
                <c:pt idx="0">
                  <c:v>4.4403470715835143</c:v>
                </c:pt>
                <c:pt idx="1">
                  <c:v>4.3079800498753116</c:v>
                </c:pt>
                <c:pt idx="2">
                  <c:v>4.2851600387972839</c:v>
                </c:pt>
                <c:pt idx="3">
                  <c:v>4.1501182033096926</c:v>
                </c:pt>
                <c:pt idx="4">
                  <c:v>3.8622754491017965</c:v>
                </c:pt>
              </c:numCache>
            </c:numRef>
          </c:val>
          <c:extLst>
            <c:ext xmlns:c16="http://schemas.microsoft.com/office/drawing/2014/chart" uri="{C3380CC4-5D6E-409C-BE32-E72D297353CC}">
              <c16:uniqueId val="{00000008-6240-440F-8E85-87261F73122C}"/>
            </c:ext>
          </c:extLst>
        </c:ser>
        <c:dLbls>
          <c:dLblPos val="outEnd"/>
          <c:showLegendKey val="0"/>
          <c:showVal val="1"/>
          <c:showCatName val="0"/>
          <c:showSerName val="0"/>
          <c:showPercent val="0"/>
          <c:showBubbleSize val="0"/>
        </c:dLbls>
        <c:gapWidth val="164"/>
        <c:overlap val="-35"/>
        <c:axId val="963757320"/>
        <c:axId val="963757648"/>
      </c:barChart>
      <c:catAx>
        <c:axId val="96375732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ysClr val="windowText" lastClr="000000"/>
                </a:solidFill>
                <a:latin typeface="+mn-lt"/>
                <a:ea typeface="+mn-ea"/>
                <a:cs typeface="+mn-cs"/>
              </a:defRPr>
            </a:pPr>
            <a:endParaRPr lang="es-PE"/>
          </a:p>
        </c:txPr>
        <c:crossAx val="963757648"/>
        <c:crosses val="autoZero"/>
        <c:auto val="1"/>
        <c:lblAlgn val="ctr"/>
        <c:lblOffset val="100"/>
        <c:noMultiLvlLbl val="0"/>
      </c:catAx>
      <c:valAx>
        <c:axId val="963757648"/>
        <c:scaling>
          <c:orientation val="minMax"/>
        </c:scaling>
        <c:delete val="0"/>
        <c:axPos val="l"/>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s-PE"/>
          </a:p>
        </c:txPr>
        <c:crossAx val="963757320"/>
        <c:crosses val="autoZero"/>
        <c:crossBetween val="between"/>
      </c:valAx>
      <c:spPr>
        <a:noFill/>
        <a:ln>
          <a:noFill/>
        </a:ln>
        <a:effectLst/>
      </c:spPr>
    </c:plotArea>
    <c:legend>
      <c:legendPos val="t"/>
      <c:layout>
        <c:manualLayout>
          <c:xMode val="edge"/>
          <c:yMode val="edge"/>
          <c:x val="2.214356779981862E-2"/>
          <c:y val="4.7109970250239263E-3"/>
          <c:w val="0.95970699564925044"/>
          <c:h val="0.2537528167354005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PE" sz="1400" b="1" i="0" u="none" strike="noStrike" kern="1200" spc="0" baseline="0" dirty="0">
                <a:solidFill>
                  <a:prstClr val="black"/>
                </a:solidFill>
              </a:rPr>
              <a:t>TOP 10 Servicios GFACI 2024 - 02</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barChart>
        <c:barDir val="col"/>
        <c:grouping val="clustered"/>
        <c:varyColors val="0"/>
        <c:ser>
          <c:idx val="0"/>
          <c:order val="0"/>
          <c:spPr>
            <a:solidFill>
              <a:schemeClr val="accent1">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USADO5!$A$17:$B$26</c:f>
              <c:multiLvlStrCache>
                <c:ptCount val="10"/>
                <c:lvl>
                  <c:pt idx="0">
                    <c:v>Soporte informático y de sistemas</c:v>
                  </c:pt>
                  <c:pt idx="1">
                    <c:v>Desarrollo de Software</c:v>
                  </c:pt>
                  <c:pt idx="2">
                    <c:v>Administración de Recursos Informáticos</c:v>
                  </c:pt>
                  <c:pt idx="3">
                    <c:v>Entregas a rendir y reembolsos</c:v>
                  </c:pt>
                  <c:pt idx="4">
                    <c:v>Administración de Comunicaciones</c:v>
                  </c:pt>
                  <c:pt idx="5">
                    <c:v>Contabilidad Tributaria</c:v>
                  </c:pt>
                  <c:pt idx="6">
                    <c:v>Consultas y orientaciones</c:v>
                  </c:pt>
                  <c:pt idx="7">
                    <c:v>Contabilidad Financiera</c:v>
                  </c:pt>
                  <c:pt idx="8">
                    <c:v>Redacción de Cartas para entidades públicas</c:v>
                  </c:pt>
                  <c:pt idx="9">
                    <c:v>Absolución de Consultas</c:v>
                  </c:pt>
                </c:lvl>
                <c:lvl>
                  <c:pt idx="0">
                    <c:v>Sistemas y TI</c:v>
                  </c:pt>
                  <c:pt idx="1">
                    <c:v>Sistemas y TI</c:v>
                  </c:pt>
                  <c:pt idx="2">
                    <c:v>Sistemas y TI</c:v>
                  </c:pt>
                  <c:pt idx="3">
                    <c:v>Contabilidad</c:v>
                  </c:pt>
                  <c:pt idx="4">
                    <c:v>Sistemas y TI</c:v>
                  </c:pt>
                  <c:pt idx="5">
                    <c:v>Contabilidad</c:v>
                  </c:pt>
                  <c:pt idx="6">
                    <c:v>Control de gestión</c:v>
                  </c:pt>
                  <c:pt idx="7">
                    <c:v>Contabilidad</c:v>
                  </c:pt>
                  <c:pt idx="8">
                    <c:v>Legal</c:v>
                  </c:pt>
                  <c:pt idx="9">
                    <c:v>Legal</c:v>
                  </c:pt>
                </c:lvl>
              </c:multiLvlStrCache>
            </c:multiLvlStrRef>
          </c:cat>
          <c:val>
            <c:numRef>
              <c:f>USADO5!$C$17:$C$26</c:f>
              <c:numCache>
                <c:formatCode>0.000</c:formatCode>
                <c:ptCount val="10"/>
                <c:pt idx="0">
                  <c:v>4.625</c:v>
                </c:pt>
                <c:pt idx="1">
                  <c:v>4.5555555555555554</c:v>
                </c:pt>
                <c:pt idx="2">
                  <c:v>4.5405405405405403</c:v>
                </c:pt>
                <c:pt idx="3">
                  <c:v>4.5370370370370372</c:v>
                </c:pt>
                <c:pt idx="4">
                  <c:v>4.5</c:v>
                </c:pt>
                <c:pt idx="5">
                  <c:v>4.4821428571428568</c:v>
                </c:pt>
                <c:pt idx="6">
                  <c:v>4.4814814814814818</c:v>
                </c:pt>
                <c:pt idx="7">
                  <c:v>4.4722222222222223</c:v>
                </c:pt>
                <c:pt idx="8">
                  <c:v>4.4634146341463419</c:v>
                </c:pt>
                <c:pt idx="9">
                  <c:v>4.4615384615384617</c:v>
                </c:pt>
              </c:numCache>
            </c:numRef>
          </c:val>
          <c:extLst>
            <c:ext xmlns:c16="http://schemas.microsoft.com/office/drawing/2014/chart" uri="{C3380CC4-5D6E-409C-BE32-E72D297353CC}">
              <c16:uniqueId val="{00000000-E9FD-4030-9CDE-E16326F848E0}"/>
            </c:ext>
          </c:extLst>
        </c:ser>
        <c:dLbls>
          <c:dLblPos val="outEnd"/>
          <c:showLegendKey val="0"/>
          <c:showVal val="1"/>
          <c:showCatName val="0"/>
          <c:showSerName val="0"/>
          <c:showPercent val="0"/>
          <c:showBubbleSize val="0"/>
        </c:dLbls>
        <c:gapWidth val="219"/>
        <c:overlap val="-27"/>
        <c:axId val="1250950064"/>
        <c:axId val="2059305760"/>
      </c:barChart>
      <c:catAx>
        <c:axId val="12509500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2059305760"/>
        <c:crosses val="autoZero"/>
        <c:auto val="1"/>
        <c:lblAlgn val="ctr"/>
        <c:lblOffset val="100"/>
        <c:noMultiLvlLbl val="0"/>
      </c:catAx>
      <c:valAx>
        <c:axId val="2059305760"/>
        <c:scaling>
          <c:orientation val="minMax"/>
        </c:scaling>
        <c:delete val="0"/>
        <c:axPos val="l"/>
        <c:majorGridlines>
          <c:spPr>
            <a:ln w="9525" cap="flat" cmpd="sng" algn="ctr">
              <a:solidFill>
                <a:schemeClr val="tx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2509500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áreas - GFACI</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tx>
            <c:strRef>
              <c:f>usado4!$B$1</c:f>
              <c:strCache>
                <c:ptCount val="1"/>
                <c:pt idx="0">
                  <c:v>2021</c:v>
                </c:pt>
              </c:strCache>
            </c:strRef>
          </c:tx>
          <c:spPr>
            <a:solidFill>
              <a:schemeClr val="accent2"/>
            </a:solidFill>
            <a:ln>
              <a:noFill/>
            </a:ln>
            <a:effectLst/>
          </c:spPr>
          <c:invertIfNegative val="0"/>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usado4!$B$2:$B$9</c:f>
              <c:numCache>
                <c:formatCode>0.000</c:formatCode>
                <c:ptCount val="8"/>
                <c:pt idx="0">
                  <c:v>4.08</c:v>
                </c:pt>
                <c:pt idx="1">
                  <c:v>3.79</c:v>
                </c:pt>
                <c:pt idx="2">
                  <c:v>4.05</c:v>
                </c:pt>
                <c:pt idx="3">
                  <c:v>4.04</c:v>
                </c:pt>
                <c:pt idx="4">
                  <c:v>4.04</c:v>
                </c:pt>
                <c:pt idx="6">
                  <c:v>3.31</c:v>
                </c:pt>
              </c:numCache>
            </c:numRef>
          </c:val>
          <c:extLst>
            <c:ext xmlns:c16="http://schemas.microsoft.com/office/drawing/2014/chart" uri="{C3380CC4-5D6E-409C-BE32-E72D297353CC}">
              <c16:uniqueId val="{00000000-2B63-4A92-B90A-7C0BA2124597}"/>
            </c:ext>
          </c:extLst>
        </c:ser>
        <c:ser>
          <c:idx val="1"/>
          <c:order val="1"/>
          <c:tx>
            <c:strRef>
              <c:f>usado4!$C$1</c:f>
              <c:strCache>
                <c:ptCount val="1"/>
                <c:pt idx="0">
                  <c:v>2022</c:v>
                </c:pt>
              </c:strCache>
            </c:strRef>
          </c:tx>
          <c:spPr>
            <a:solidFill>
              <a:srgbClr val="0070C0"/>
            </a:solidFill>
            <a:ln>
              <a:noFill/>
            </a:ln>
            <a:effectLst/>
          </c:spPr>
          <c:invertIfNegative val="0"/>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usado4!$C$2:$C$9</c:f>
              <c:numCache>
                <c:formatCode>0.000</c:formatCode>
                <c:ptCount val="8"/>
                <c:pt idx="0">
                  <c:v>4.2089999999999996</c:v>
                </c:pt>
                <c:pt idx="1">
                  <c:v>3.992</c:v>
                </c:pt>
                <c:pt idx="2">
                  <c:v>4.0069999999999997</c:v>
                </c:pt>
                <c:pt idx="3">
                  <c:v>4.0019999999999998</c:v>
                </c:pt>
                <c:pt idx="4">
                  <c:v>4.0279999999999996</c:v>
                </c:pt>
                <c:pt idx="6">
                  <c:v>2.956</c:v>
                </c:pt>
              </c:numCache>
            </c:numRef>
          </c:val>
          <c:extLst>
            <c:ext xmlns:c16="http://schemas.microsoft.com/office/drawing/2014/chart" uri="{C3380CC4-5D6E-409C-BE32-E72D297353CC}">
              <c16:uniqueId val="{00000001-2B63-4A92-B90A-7C0BA2124597}"/>
            </c:ext>
          </c:extLst>
        </c:ser>
        <c:ser>
          <c:idx val="2"/>
          <c:order val="2"/>
          <c:tx>
            <c:strRef>
              <c:f>usado4!$D$1</c:f>
              <c:strCache>
                <c:ptCount val="1"/>
                <c:pt idx="0">
                  <c:v>2023</c:v>
                </c:pt>
              </c:strCache>
            </c:strRef>
          </c:tx>
          <c:spPr>
            <a:solidFill>
              <a:srgbClr val="92D050"/>
            </a:solidFill>
            <a:ln>
              <a:noFill/>
            </a:ln>
            <a:effectLst/>
          </c:spPr>
          <c:invertIfNegative val="0"/>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usado4!$D$2:$D$9</c:f>
              <c:numCache>
                <c:formatCode>0.000</c:formatCode>
                <c:ptCount val="8"/>
                <c:pt idx="0">
                  <c:v>4.1479269326947801</c:v>
                </c:pt>
                <c:pt idx="1">
                  <c:v>3.7914647907239818</c:v>
                </c:pt>
                <c:pt idx="2">
                  <c:v>4.2982698234860868</c:v>
                </c:pt>
                <c:pt idx="3">
                  <c:v>4.0752201610583842</c:v>
                </c:pt>
                <c:pt idx="4">
                  <c:v>4.1596872565260501</c:v>
                </c:pt>
                <c:pt idx="5">
                  <c:v>4.2511088144452369</c:v>
                </c:pt>
                <c:pt idx="6">
                  <c:v>3.4390229852995589</c:v>
                </c:pt>
                <c:pt idx="7">
                  <c:v>4.1672365050659206</c:v>
                </c:pt>
              </c:numCache>
            </c:numRef>
          </c:val>
          <c:extLst>
            <c:ext xmlns:c16="http://schemas.microsoft.com/office/drawing/2014/chart" uri="{C3380CC4-5D6E-409C-BE32-E72D297353CC}">
              <c16:uniqueId val="{00000002-2B63-4A92-B90A-7C0BA2124597}"/>
            </c:ext>
          </c:extLst>
        </c:ser>
        <c:dLbls>
          <c:showLegendKey val="0"/>
          <c:showVal val="0"/>
          <c:showCatName val="0"/>
          <c:showSerName val="0"/>
          <c:showPercent val="0"/>
          <c:showBubbleSize val="0"/>
        </c:dLbls>
        <c:gapWidth val="247"/>
        <c:axId val="237639440"/>
        <c:axId val="1991756448"/>
      </c:barChart>
      <c:lineChart>
        <c:grouping val="standard"/>
        <c:varyColors val="0"/>
        <c:ser>
          <c:idx val="3"/>
          <c:order val="3"/>
          <c:tx>
            <c:strRef>
              <c:f>usado4!$E$1</c:f>
              <c:strCache>
                <c:ptCount val="1"/>
                <c:pt idx="0">
                  <c:v>2024-01</c:v>
                </c:pt>
              </c:strCache>
            </c:strRef>
          </c:tx>
          <c:spPr>
            <a:ln w="22225" cap="rnd">
              <a:solidFill>
                <a:schemeClr val="accent4"/>
              </a:solidFill>
              <a:round/>
            </a:ln>
            <a:effectLst/>
          </c:spPr>
          <c:marker>
            <c:symbol val="circle"/>
            <c:size val="5"/>
            <c:spPr>
              <a:solidFill>
                <a:schemeClr val="lt1"/>
              </a:solidFill>
              <a:ln w="15875">
                <a:solidFill>
                  <a:schemeClr val="accent4"/>
                </a:solidFill>
                <a:round/>
              </a:ln>
              <a:effectLst/>
            </c:spPr>
          </c:marker>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usado4!$E$2:$E$9</c:f>
              <c:numCache>
                <c:formatCode>0.000</c:formatCode>
                <c:ptCount val="8"/>
                <c:pt idx="0">
                  <c:v>4.459961334961335</c:v>
                </c:pt>
                <c:pt idx="1">
                  <c:v>4.0409698996655514</c:v>
                </c:pt>
                <c:pt idx="2">
                  <c:v>4.529209838356179</c:v>
                </c:pt>
                <c:pt idx="3">
                  <c:v>4.2711554050489013</c:v>
                </c:pt>
                <c:pt idx="4">
                  <c:v>4.1927065040278988</c:v>
                </c:pt>
                <c:pt idx="5">
                  <c:v>4.4074992488829716</c:v>
                </c:pt>
                <c:pt idx="6">
                  <c:v>3.5394450333324818</c:v>
                </c:pt>
                <c:pt idx="7">
                  <c:v>4.2441881840638418</c:v>
                </c:pt>
              </c:numCache>
            </c:numRef>
          </c:val>
          <c:smooth val="0"/>
          <c:extLst>
            <c:ext xmlns:c16="http://schemas.microsoft.com/office/drawing/2014/chart" uri="{C3380CC4-5D6E-409C-BE32-E72D297353CC}">
              <c16:uniqueId val="{00000003-2B63-4A92-B90A-7C0BA2124597}"/>
            </c:ext>
          </c:extLst>
        </c:ser>
        <c:ser>
          <c:idx val="4"/>
          <c:order val="4"/>
          <c:tx>
            <c:strRef>
              <c:f>usado4!$F$1</c:f>
              <c:strCache>
                <c:ptCount val="1"/>
                <c:pt idx="0">
                  <c:v>2024-02</c:v>
                </c:pt>
              </c:strCache>
            </c:strRef>
          </c:tx>
          <c:spPr>
            <a:ln w="22225" cap="rnd">
              <a:solidFill>
                <a:schemeClr val="accent5"/>
              </a:solidFill>
              <a:round/>
            </a:ln>
            <a:effectLst/>
          </c:spPr>
          <c:marker>
            <c:symbol val="circle"/>
            <c:size val="6"/>
            <c:spPr>
              <a:solidFill>
                <a:schemeClr val="lt1"/>
              </a:solidFill>
              <a:ln w="15875">
                <a:solidFill>
                  <a:schemeClr val="accent5"/>
                </a:solidFill>
                <a:round/>
              </a:ln>
              <a:effectLst/>
            </c:spPr>
          </c:marker>
          <c:cat>
            <c:strRef>
              <c:f>usado4!$A$2:$A$9</c:f>
              <c:strCache>
                <c:ptCount val="8"/>
                <c:pt idx="0">
                  <c:v>TI y Sistemas</c:v>
                </c:pt>
                <c:pt idx="1">
                  <c:v>Finanzas y Tesorería</c:v>
                </c:pt>
                <c:pt idx="2">
                  <c:v>Legal</c:v>
                </c:pt>
                <c:pt idx="3">
                  <c:v>Administración</c:v>
                </c:pt>
                <c:pt idx="4">
                  <c:v>Contabilidad</c:v>
                </c:pt>
                <c:pt idx="5">
                  <c:v>Control de Gestión</c:v>
                </c:pt>
                <c:pt idx="6">
                  <c:v>Compras</c:v>
                </c:pt>
                <c:pt idx="7">
                  <c:v>Riesgos</c:v>
                </c:pt>
              </c:strCache>
            </c:strRef>
          </c:cat>
          <c:val>
            <c:numRef>
              <c:f>usado4!$F$2:$F$9</c:f>
              <c:numCache>
                <c:formatCode>0.000</c:formatCode>
                <c:ptCount val="8"/>
                <c:pt idx="0">
                  <c:v>4.4732690398075805</c:v>
                </c:pt>
                <c:pt idx="1">
                  <c:v>4.3985598090785114</c:v>
                </c:pt>
                <c:pt idx="2">
                  <c:v>4.3362415654520898</c:v>
                </c:pt>
                <c:pt idx="3">
                  <c:v>4.2632774689957653</c:v>
                </c:pt>
                <c:pt idx="4">
                  <c:v>4.3869217614582059</c:v>
                </c:pt>
                <c:pt idx="5">
                  <c:v>4.3365186485553124</c:v>
                </c:pt>
                <c:pt idx="6">
                  <c:v>3.4372611948509237</c:v>
                </c:pt>
                <c:pt idx="7">
                  <c:v>4.2469678469678476</c:v>
                </c:pt>
              </c:numCache>
            </c:numRef>
          </c:val>
          <c:smooth val="0"/>
          <c:extLst>
            <c:ext xmlns:c16="http://schemas.microsoft.com/office/drawing/2014/chart" uri="{C3380CC4-5D6E-409C-BE32-E72D297353CC}">
              <c16:uniqueId val="{00000004-2B63-4A92-B90A-7C0BA2124597}"/>
            </c:ext>
          </c:extLst>
        </c:ser>
        <c:dLbls>
          <c:showLegendKey val="0"/>
          <c:showVal val="0"/>
          <c:showCatName val="0"/>
          <c:showSerName val="0"/>
          <c:showPercent val="0"/>
          <c:showBubbleSize val="0"/>
        </c:dLbls>
        <c:marker val="1"/>
        <c:smooth val="0"/>
        <c:axId val="237639440"/>
        <c:axId val="1991756448"/>
      </c:lineChart>
      <c:catAx>
        <c:axId val="23763944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out"/>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1991756448"/>
        <c:crosses val="autoZero"/>
        <c:auto val="1"/>
        <c:lblAlgn val="ctr"/>
        <c:lblOffset val="100"/>
        <c:noMultiLvlLbl val="0"/>
      </c:catAx>
      <c:valAx>
        <c:axId val="199175644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237639440"/>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GFACI (Acumulado)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usado4!$H$66:$H$69</c:f>
              <c:strCache>
                <c:ptCount val="4"/>
                <c:pt idx="0">
                  <c:v>2021</c:v>
                </c:pt>
                <c:pt idx="1">
                  <c:v>2022</c:v>
                </c:pt>
                <c:pt idx="2">
                  <c:v>2023</c:v>
                </c:pt>
                <c:pt idx="3">
                  <c:v>2024</c:v>
                </c:pt>
              </c:strCache>
            </c:strRef>
          </c:cat>
          <c:val>
            <c:numRef>
              <c:f>usado4!$I$66:$I$69</c:f>
              <c:numCache>
                <c:formatCode>0.000</c:formatCode>
                <c:ptCount val="4"/>
                <c:pt idx="0">
                  <c:v>3.508</c:v>
                </c:pt>
                <c:pt idx="1">
                  <c:v>3.496</c:v>
                </c:pt>
                <c:pt idx="2">
                  <c:v>4.0412421586625005</c:v>
                </c:pt>
                <c:pt idx="3">
                  <c:v>4.2228209655211977</c:v>
                </c:pt>
              </c:numCache>
            </c:numRef>
          </c:val>
          <c:extLst>
            <c:ext xmlns:c16="http://schemas.microsoft.com/office/drawing/2014/chart" uri="{C3380CC4-5D6E-409C-BE32-E72D297353CC}">
              <c16:uniqueId val="{00000001-9F58-4426-842E-2EC72094386D}"/>
            </c:ext>
          </c:extLst>
        </c:ser>
        <c:dLbls>
          <c:dLblPos val="outEnd"/>
          <c:showLegendKey val="0"/>
          <c:showVal val="1"/>
          <c:showCatName val="0"/>
          <c:showSerName val="0"/>
          <c:showPercent val="0"/>
          <c:showBubbleSize val="0"/>
        </c:dLbls>
        <c:gapWidth val="267"/>
        <c:overlap val="-43"/>
        <c:axId val="92184080"/>
        <c:axId val="1012192640"/>
      </c:barChart>
      <c:catAx>
        <c:axId val="9218408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1012192640"/>
        <c:crosses val="autoZero"/>
        <c:auto val="1"/>
        <c:lblAlgn val="ctr"/>
        <c:lblOffset val="100"/>
        <c:noMultiLvlLbl val="0"/>
      </c:catAx>
      <c:valAx>
        <c:axId val="101219264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92184080"/>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GFACI</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usado4!$A$66:$A$70</c:f>
              <c:strCache>
                <c:ptCount val="5"/>
                <c:pt idx="0">
                  <c:v>2021</c:v>
                </c:pt>
                <c:pt idx="1">
                  <c:v>2022</c:v>
                </c:pt>
                <c:pt idx="2">
                  <c:v>2023</c:v>
                </c:pt>
                <c:pt idx="3">
                  <c:v>2024-01</c:v>
                </c:pt>
                <c:pt idx="4">
                  <c:v>2024-02</c:v>
                </c:pt>
              </c:strCache>
            </c:strRef>
          </c:cat>
          <c:val>
            <c:numRef>
              <c:f>usado4!$B$66:$B$70</c:f>
              <c:numCache>
                <c:formatCode>0.000</c:formatCode>
                <c:ptCount val="5"/>
                <c:pt idx="0">
                  <c:v>3.508</c:v>
                </c:pt>
                <c:pt idx="1">
                  <c:v>3.496</c:v>
                </c:pt>
                <c:pt idx="2">
                  <c:v>4.0410000000000004</c:v>
                </c:pt>
                <c:pt idx="3">
                  <c:v>4.210641931042395</c:v>
                </c:pt>
                <c:pt idx="4">
                  <c:v>4.2350000000000003</c:v>
                </c:pt>
              </c:numCache>
            </c:numRef>
          </c:val>
          <c:extLst>
            <c:ext xmlns:c16="http://schemas.microsoft.com/office/drawing/2014/chart" uri="{C3380CC4-5D6E-409C-BE32-E72D297353CC}">
              <c16:uniqueId val="{00000001-ED04-42DC-BA01-CBAB860BD352}"/>
            </c:ext>
          </c:extLst>
        </c:ser>
        <c:dLbls>
          <c:dLblPos val="outEnd"/>
          <c:showLegendKey val="0"/>
          <c:showVal val="1"/>
          <c:showCatName val="0"/>
          <c:showSerName val="0"/>
          <c:showPercent val="0"/>
          <c:showBubbleSize val="0"/>
        </c:dLbls>
        <c:gapWidth val="267"/>
        <c:overlap val="-43"/>
        <c:axId val="1825690816"/>
        <c:axId val="1012178720"/>
      </c:barChart>
      <c:catAx>
        <c:axId val="182569081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1" i="0" u="none" strike="noStrike" kern="1200" cap="none" spc="0" normalizeH="0" baseline="0">
                <a:solidFill>
                  <a:sysClr val="windowText" lastClr="000000"/>
                </a:solidFill>
                <a:latin typeface="+mn-lt"/>
                <a:ea typeface="+mn-ea"/>
                <a:cs typeface="+mn-cs"/>
              </a:defRPr>
            </a:pPr>
            <a:endParaRPr lang="es-PE"/>
          </a:p>
        </c:txPr>
        <c:crossAx val="1012178720"/>
        <c:crosses val="autoZero"/>
        <c:auto val="1"/>
        <c:lblAlgn val="ctr"/>
        <c:lblOffset val="100"/>
        <c:noMultiLvlLbl val="0"/>
      </c:catAx>
      <c:valAx>
        <c:axId val="101217872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1825690816"/>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s-PE" sz="2000" b="0" i="0" u="none" strike="noStrike" kern="1200" cap="none" spc="0" normalizeH="0" baseline="0" noProof="0">
                <a:solidFill>
                  <a:schemeClr val="tx1">
                    <a:lumMod val="65000"/>
                    <a:lumOff val="35000"/>
                  </a:schemeClr>
                </a:solidFill>
                <a:latin typeface="+mj-lt"/>
                <a:ea typeface="+mj-ea"/>
                <a:cs typeface="+mj-cs"/>
              </a:defRPr>
            </a:pPr>
            <a:r>
              <a:rPr lang="es-PE" sz="1400" b="1" noProof="0" dirty="0">
                <a:solidFill>
                  <a:sysClr val="windowText" lastClr="000000"/>
                </a:solidFill>
                <a:latin typeface="+mn-lt"/>
              </a:rPr>
              <a:t>Satisfacción Histórica</a:t>
            </a:r>
          </a:p>
        </c:rich>
      </c:tx>
      <c:overlay val="0"/>
      <c:spPr>
        <a:noFill/>
        <a:ln>
          <a:noFill/>
        </a:ln>
        <a:effectLst/>
      </c:spPr>
      <c:txPr>
        <a:bodyPr rot="0" spcFirstLastPara="1" vertOverflow="ellipsis" vert="horz" wrap="square" anchor="ctr" anchorCtr="1"/>
        <a:lstStyle/>
        <a:p>
          <a:pPr>
            <a:defRPr lang="es-PE" sz="2000" b="0" i="0" u="none" strike="noStrike" kern="1200" cap="none" spc="0" normalizeH="0" baseline="0" noProof="0">
              <a:solidFill>
                <a:schemeClr val="tx1">
                  <a:lumMod val="65000"/>
                  <a:lumOff val="35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Hoja5!$H$16</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Hoja5!$I$15:$K$15</c:f>
              <c:strCache>
                <c:ptCount val="3"/>
                <c:pt idx="0">
                  <c:v>2022</c:v>
                </c:pt>
                <c:pt idx="1">
                  <c:v>2023-01</c:v>
                </c:pt>
                <c:pt idx="2">
                  <c:v>2023-02</c:v>
                </c:pt>
              </c:strCache>
            </c:strRef>
          </c:cat>
          <c:val>
            <c:numRef>
              <c:f>Hoja5!$I$16:$K$16</c:f>
              <c:numCache>
                <c:formatCode>_-* #,##0.000_-;\-* #,##0.000_-;_-* "-"??_-;_-@_-</c:formatCode>
                <c:ptCount val="3"/>
                <c:pt idx="0">
                  <c:v>3.8526097324413793</c:v>
                </c:pt>
                <c:pt idx="1">
                  <c:v>3.8319999999999999</c:v>
                </c:pt>
                <c:pt idx="2" formatCode="0.000">
                  <c:v>3.7847441415590621</c:v>
                </c:pt>
              </c:numCache>
            </c:numRef>
          </c:val>
          <c:extLst>
            <c:ext xmlns:c16="http://schemas.microsoft.com/office/drawing/2014/chart" uri="{C3380CC4-5D6E-409C-BE32-E72D297353CC}">
              <c16:uniqueId val="{00000000-E639-4B37-B44A-27642C54D882}"/>
            </c:ext>
          </c:extLst>
        </c:ser>
        <c:dLbls>
          <c:dLblPos val="outEnd"/>
          <c:showLegendKey val="0"/>
          <c:showVal val="1"/>
          <c:showCatName val="0"/>
          <c:showSerName val="0"/>
          <c:showPercent val="0"/>
          <c:showBubbleSize val="0"/>
        </c:dLbls>
        <c:gapWidth val="199"/>
        <c:axId val="496651343"/>
        <c:axId val="126855823"/>
      </c:barChart>
      <c:catAx>
        <c:axId val="4966513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lumMod val="65000"/>
                    <a:lumOff val="35000"/>
                  </a:schemeClr>
                </a:solidFill>
                <a:latin typeface="+mn-lt"/>
                <a:ea typeface="+mn-ea"/>
                <a:cs typeface="+mn-cs"/>
              </a:defRPr>
            </a:pPr>
            <a:endParaRPr lang="es-PE"/>
          </a:p>
        </c:txPr>
        <c:crossAx val="126855823"/>
        <c:crosses val="autoZero"/>
        <c:auto val="1"/>
        <c:lblAlgn val="ctr"/>
        <c:lblOffset val="100"/>
        <c:noMultiLvlLbl val="0"/>
      </c:catAx>
      <c:valAx>
        <c:axId val="126855823"/>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4966513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s-PE" sz="1400" dirty="0">
                <a:solidFill>
                  <a:schemeClr val="tx1"/>
                </a:solidFill>
                <a:latin typeface="+mn-lt"/>
              </a:rPr>
              <a:t>Satisfacción Histórica</a:t>
            </a:r>
            <a:r>
              <a:rPr lang="es-PE" sz="1400" baseline="0" dirty="0">
                <a:solidFill>
                  <a:schemeClr val="tx1"/>
                </a:solidFill>
                <a:latin typeface="+mn-lt"/>
              </a:rPr>
              <a:t> </a:t>
            </a:r>
            <a:r>
              <a:rPr lang="es-PE" sz="1400" dirty="0">
                <a:solidFill>
                  <a:schemeClr val="tx1"/>
                </a:solidFill>
                <a:latin typeface="+mn-lt"/>
              </a:rPr>
              <a:t>(Consolidado)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lineChart>
        <c:grouping val="standard"/>
        <c:varyColors val="0"/>
        <c:ser>
          <c:idx val="1"/>
          <c:order val="0"/>
          <c:tx>
            <c:strRef>
              <c:f>Hoja5!$H$19</c:f>
              <c:strCache>
                <c:ptCount val="1"/>
                <c:pt idx="0">
                  <c:v>promedio</c:v>
                </c:pt>
              </c:strCache>
            </c:strRef>
          </c:tx>
          <c:spPr>
            <a:ln w="22225" cap="rnd">
              <a:solidFill>
                <a:schemeClr val="accent2"/>
              </a:solidFill>
              <a:round/>
            </a:ln>
            <a:effectLst/>
          </c:spPr>
          <c:marker>
            <c:symbol val="square"/>
            <c:size val="5"/>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Hoja5!$I$18:$K$18</c:f>
              <c:numCache>
                <c:formatCode>General</c:formatCode>
                <c:ptCount val="3"/>
                <c:pt idx="0">
                  <c:v>2021</c:v>
                </c:pt>
                <c:pt idx="1">
                  <c:v>2022</c:v>
                </c:pt>
                <c:pt idx="2">
                  <c:v>2023</c:v>
                </c:pt>
              </c:numCache>
            </c:numRef>
          </c:cat>
          <c:val>
            <c:numRef>
              <c:f>Hoja5!$I$19:$K$19</c:f>
              <c:numCache>
                <c:formatCode>_-* #,##0.000_-;\-* #,##0.000_-;_-* "-"??_-;_-@_-</c:formatCode>
                <c:ptCount val="3"/>
                <c:pt idx="0">
                  <c:v>3.78</c:v>
                </c:pt>
                <c:pt idx="1">
                  <c:v>3.8526097324413793</c:v>
                </c:pt>
                <c:pt idx="2">
                  <c:v>3.808372070779531</c:v>
                </c:pt>
              </c:numCache>
            </c:numRef>
          </c:val>
          <c:smooth val="0"/>
          <c:extLst>
            <c:ext xmlns:c16="http://schemas.microsoft.com/office/drawing/2014/chart" uri="{C3380CC4-5D6E-409C-BE32-E72D297353CC}">
              <c16:uniqueId val="{00000000-02B3-477B-B509-9E6B468490F4}"/>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bg1">
          <a:lumMod val="85000"/>
        </a:schemeClr>
      </a:solidFill>
      <a:round/>
    </a:ln>
    <a:effectLst/>
  </c:spPr>
  <c:txPr>
    <a:bodyPr/>
    <a:lstStyle/>
    <a:p>
      <a:pPr>
        <a:defRPr/>
      </a:pPr>
      <a:endParaRPr lang="es-PE"/>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1" i="0" u="none" strike="noStrike" kern="1200" spc="0" baseline="0">
                <a:solidFill>
                  <a:schemeClr val="tx1"/>
                </a:solidFill>
              </a:rPr>
              <a:t>Universo de la Encuesta 104 colaboradores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B3F-4595-9D70-391E23A44FE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B3F-4595-9D70-391E23A44FE0}"/>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65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B3F-4595-9D70-391E23A44FE0}"/>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39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DB3F-4595-9D70-391E23A44FE0}"/>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0.625</c:v>
                </c:pt>
                <c:pt idx="1">
                  <c:v>0.375</c:v>
                </c:pt>
              </c:numCache>
            </c:numRef>
          </c:val>
          <c:extLst>
            <c:ext xmlns:c16="http://schemas.microsoft.com/office/drawing/2014/chart" uri="{C3380CC4-5D6E-409C-BE32-E72D297353CC}">
              <c16:uniqueId val="{00000004-DB3F-4595-9D70-391E23A44FE0}"/>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[SIG_2023_2.xlsx]Hoja5!TablaDinámica4</c:name>
    <c:fmtId val="2"/>
  </c:pivotSource>
  <c:chart>
    <c:title>
      <c:tx>
        <c:rich>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r>
              <a:rPr lang="es-PE" sz="1400" b="1" i="0" u="none" strike="noStrike" kern="1200" cap="none" spc="0" normalizeH="0" baseline="0" noProof="0" dirty="0">
                <a:solidFill>
                  <a:sysClr val="windowText" lastClr="000000"/>
                </a:solidFill>
                <a:latin typeface="+mn-lt"/>
              </a:rPr>
              <a:t>Autoevaluación SIG (9 usuarios)</a:t>
            </a:r>
          </a:p>
        </c:rich>
      </c:tx>
      <c:layout>
        <c:manualLayout>
          <c:xMode val="edge"/>
          <c:yMode val="edge"/>
          <c:x val="0.28496604123148028"/>
          <c:y val="4.3316743740531571E-2"/>
        </c:manualLayout>
      </c:layout>
      <c:overlay val="0"/>
      <c:spPr>
        <a:noFill/>
        <a:ln>
          <a:noFill/>
        </a:ln>
        <a:effectLst/>
      </c:spPr>
      <c:txPr>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endParaRPr lang="es-PE"/>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Hoja5!$B$19</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Hoja5!$A$20:$A$25</c:f>
              <c:strCache>
                <c:ptCount val="5"/>
                <c:pt idx="0">
                  <c:v>Gestión ambiental</c:v>
                </c:pt>
                <c:pt idx="1">
                  <c:v>Gestión de calidad</c:v>
                </c:pt>
                <c:pt idx="2">
                  <c:v>Gestión de ISCC</c:v>
                </c:pt>
                <c:pt idx="3">
                  <c:v>Gestión del índice de accidentabilidad, investigación de accidentes y ROM</c:v>
                </c:pt>
                <c:pt idx="4">
                  <c:v>Recojo de residuos de los almacenes temporales</c:v>
                </c:pt>
              </c:strCache>
            </c:strRef>
          </c:cat>
          <c:val>
            <c:numRef>
              <c:f>Hoja5!$B$20:$B$25</c:f>
              <c:numCache>
                <c:formatCode>0.000</c:formatCode>
                <c:ptCount val="5"/>
                <c:pt idx="0">
                  <c:v>4.666666666666667</c:v>
                </c:pt>
                <c:pt idx="1">
                  <c:v>4.666666666666667</c:v>
                </c:pt>
                <c:pt idx="2">
                  <c:v>4.666666666666667</c:v>
                </c:pt>
                <c:pt idx="3">
                  <c:v>4.5555555555555554</c:v>
                </c:pt>
                <c:pt idx="4">
                  <c:v>4.5555555555555554</c:v>
                </c:pt>
              </c:numCache>
            </c:numRef>
          </c:val>
          <c:extLst>
            <c:ext xmlns:c16="http://schemas.microsoft.com/office/drawing/2014/chart" uri="{C3380CC4-5D6E-409C-BE32-E72D297353CC}">
              <c16:uniqueId val="{00000000-3876-47BF-99D2-6D072BB27A2A}"/>
            </c:ext>
          </c:extLst>
        </c:ser>
        <c:dLbls>
          <c:dLblPos val="outEnd"/>
          <c:showLegendKey val="0"/>
          <c:showVal val="1"/>
          <c:showCatName val="0"/>
          <c:showSerName val="0"/>
          <c:showPercent val="0"/>
          <c:showBubbleSize val="0"/>
        </c:dLbls>
        <c:gapWidth val="267"/>
        <c:overlap val="-43"/>
        <c:axId val="531483007"/>
        <c:axId val="275856959"/>
      </c:barChart>
      <c:catAx>
        <c:axId val="53148300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275856959"/>
        <c:crosses val="autoZero"/>
        <c:auto val="1"/>
        <c:lblAlgn val="ctr"/>
        <c:lblOffset val="100"/>
        <c:noMultiLvlLbl val="0"/>
      </c:catAx>
      <c:valAx>
        <c:axId val="275856959"/>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531483007"/>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[SIG_2023_2.xlsx]Hoja6!TablaDinámica5</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Gestión Humana</c:v>
                </c:pt>
                <c:pt idx="1">
                  <c:v>Agricola</c:v>
                </c:pt>
                <c:pt idx="2">
                  <c:v>GFACI</c:v>
                </c:pt>
                <c:pt idx="3">
                  <c:v>Industrial</c:v>
                </c:pt>
                <c:pt idx="4">
                  <c:v>Operaciones</c:v>
                </c:pt>
              </c:strCache>
            </c:strRef>
          </c:cat>
          <c:val>
            <c:numRef>
              <c:f>Hoja6!$B$6:$B$11</c:f>
              <c:numCache>
                <c:formatCode>0.000</c:formatCode>
                <c:ptCount val="5"/>
                <c:pt idx="0">
                  <c:v>4.1034482758620694</c:v>
                </c:pt>
                <c:pt idx="1">
                  <c:v>3.9074074074074074</c:v>
                </c:pt>
                <c:pt idx="2">
                  <c:v>3.8823529411764706</c:v>
                </c:pt>
                <c:pt idx="3">
                  <c:v>3.7758620689655173</c:v>
                </c:pt>
                <c:pt idx="4">
                  <c:v>3.4561403508771931</c:v>
                </c:pt>
              </c:numCache>
            </c:numRef>
          </c:val>
          <c:extLst>
            <c:ext xmlns:c16="http://schemas.microsoft.com/office/drawing/2014/chart" uri="{C3380CC4-5D6E-409C-BE32-E72D297353CC}">
              <c16:uniqueId val="{00000000-A539-42B9-AC9A-AC18C7FC2BAD}"/>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b="1" i="0" u="none" strike="noStrike" kern="1200" cap="none" spc="0" normalizeH="0" baseline="0">
                <a:solidFill>
                  <a:sysClr val="windowText" lastClr="000000"/>
                </a:solidFill>
                <a:latin typeface="+mn-lt"/>
              </a:rPr>
              <a:t>Satisfacción por Servicios sin autoevaluación</a:t>
            </a:r>
          </a:p>
        </c:rich>
      </c:tx>
      <c:layout>
        <c:manualLayout>
          <c:xMode val="edge"/>
          <c:yMode val="edge"/>
          <c:x val="0.21117999158922635"/>
          <c:y val="4.8798598673312113E-2"/>
        </c:manualLayout>
      </c:layout>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Gestión ambiental</c:v>
                </c:pt>
                <c:pt idx="1">
                  <c:v>Gestión de calidad</c:v>
                </c:pt>
                <c:pt idx="2">
                  <c:v>Gestión de ISCC</c:v>
                </c:pt>
                <c:pt idx="3">
                  <c:v>Gestión del índice de accidentabilidad, investigación de accidentes y ROM</c:v>
                </c:pt>
                <c:pt idx="4">
                  <c:v>Recojo de residuos de los almacenes temporales</c:v>
                </c:pt>
              </c:strCache>
            </c:strRef>
          </c:cat>
          <c:val>
            <c:numRef>
              <c:f>Hoja8!$B$2:$B$6</c:f>
              <c:numCache>
                <c:formatCode>_-* #,##0.000_-;\-* #,##0.000_-;_-* "-"??_-;_-@_-</c:formatCode>
                <c:ptCount val="5"/>
                <c:pt idx="0">
                  <c:v>3.9935141509433962</c:v>
                </c:pt>
                <c:pt idx="1">
                  <c:v>3.9239926739926738</c:v>
                </c:pt>
                <c:pt idx="2">
                  <c:v>4.0812082574377655</c:v>
                </c:pt>
                <c:pt idx="3">
                  <c:v>3.638961038961039</c:v>
                </c:pt>
              </c:numCache>
            </c:numRef>
          </c:val>
          <c:extLst>
            <c:ext xmlns:c16="http://schemas.microsoft.com/office/drawing/2014/chart" uri="{C3380CC4-5D6E-409C-BE32-E72D297353CC}">
              <c16:uniqueId val="{00000000-C1BD-44B9-A0A0-5F8ECB19461D}"/>
            </c:ext>
          </c:extLst>
        </c:ser>
        <c:ser>
          <c:idx val="1"/>
          <c:order val="1"/>
          <c:tx>
            <c:strRef>
              <c:f>Hoja8!$C$1</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Gestión ambiental</c:v>
                </c:pt>
                <c:pt idx="1">
                  <c:v>Gestión de calidad</c:v>
                </c:pt>
                <c:pt idx="2">
                  <c:v>Gestión de ISCC</c:v>
                </c:pt>
                <c:pt idx="3">
                  <c:v>Gestión del índice de accidentabilidad, investigación de accidentes y ROM</c:v>
                </c:pt>
                <c:pt idx="4">
                  <c:v>Recojo de residuos de los almacenes temporales</c:v>
                </c:pt>
              </c:strCache>
            </c:strRef>
          </c:cat>
          <c:val>
            <c:numRef>
              <c:f>Hoja8!$C$2:$C$6</c:f>
              <c:numCache>
                <c:formatCode>0.000</c:formatCode>
                <c:ptCount val="5"/>
                <c:pt idx="0">
                  <c:v>3.8974358974358974</c:v>
                </c:pt>
                <c:pt idx="1">
                  <c:v>3.8552631578947367</c:v>
                </c:pt>
                <c:pt idx="2">
                  <c:v>4</c:v>
                </c:pt>
                <c:pt idx="3">
                  <c:v>3.6823529411764704</c:v>
                </c:pt>
              </c:numCache>
            </c:numRef>
          </c:val>
          <c:extLst>
            <c:ext xmlns:c16="http://schemas.microsoft.com/office/drawing/2014/chart" uri="{C3380CC4-5D6E-409C-BE32-E72D297353CC}">
              <c16:uniqueId val="{00000001-C1BD-44B9-A0A0-5F8ECB19461D}"/>
            </c:ext>
          </c:extLst>
        </c:ser>
        <c:ser>
          <c:idx val="2"/>
          <c:order val="2"/>
          <c:tx>
            <c:strRef>
              <c:f>Hoja8!$D$1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Gestión ambiental</c:v>
                </c:pt>
                <c:pt idx="1">
                  <c:v>Gestión de calidad</c:v>
                </c:pt>
                <c:pt idx="2">
                  <c:v>Gestión de ISCC</c:v>
                </c:pt>
                <c:pt idx="3">
                  <c:v>Gestión del índice de accidentabilidad, investigación de accidentes y ROM</c:v>
                </c:pt>
                <c:pt idx="4">
                  <c:v>Recojo de residuos de los almacenes temporales</c:v>
                </c:pt>
              </c:strCache>
            </c:strRef>
          </c:cat>
          <c:val>
            <c:numRef>
              <c:f>Hoja8!$D$2:$D$6</c:f>
              <c:numCache>
                <c:formatCode>0.000</c:formatCode>
                <c:ptCount val="5"/>
                <c:pt idx="0">
                  <c:v>3.8333333333333335</c:v>
                </c:pt>
                <c:pt idx="1">
                  <c:v>3.8292682926829267</c:v>
                </c:pt>
                <c:pt idx="2">
                  <c:v>3.9215686274509802</c:v>
                </c:pt>
                <c:pt idx="3">
                  <c:v>3.607843137254902</c:v>
                </c:pt>
                <c:pt idx="4">
                  <c:v>3.7317073170731709</c:v>
                </c:pt>
              </c:numCache>
            </c:numRef>
          </c:val>
          <c:extLst>
            <c:ext xmlns:c16="http://schemas.microsoft.com/office/drawing/2014/chart" uri="{C3380CC4-5D6E-409C-BE32-E72D297353CC}">
              <c16:uniqueId val="{00000002-C1BD-44B9-A0A0-5F8ECB19461D}"/>
            </c:ext>
          </c:extLst>
        </c:ser>
        <c:dLbls>
          <c:dLblPos val="outEnd"/>
          <c:showLegendKey val="0"/>
          <c:showVal val="1"/>
          <c:showCatName val="0"/>
          <c:showSerName val="0"/>
          <c:showPercent val="0"/>
          <c:showBubbleSize val="0"/>
        </c:dLbls>
        <c:gapWidth val="267"/>
        <c:overlap val="-43"/>
        <c:axId val="531483007"/>
        <c:axId val="275856959"/>
      </c:barChart>
      <c:catAx>
        <c:axId val="53148300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275856959"/>
        <c:crosses val="autoZero"/>
        <c:auto val="1"/>
        <c:lblAlgn val="ctr"/>
        <c:lblOffset val="100"/>
        <c:noMultiLvlLbl val="0"/>
      </c:catAx>
      <c:valAx>
        <c:axId val="275856959"/>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531483007"/>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n-US" sz="1400">
                <a:latin typeface="+mn-lt"/>
              </a:rPr>
              <a:t>Nivel de </a:t>
            </a:r>
            <a:r>
              <a:rPr lang="es-PE" sz="1400">
                <a:latin typeface="+mn-lt"/>
              </a:rPr>
              <a:t>Satisfacción</a:t>
            </a:r>
            <a:r>
              <a:rPr lang="en-US" sz="1400">
                <a:latin typeface="+mn-lt"/>
              </a:rPr>
              <a:t> </a:t>
            </a:r>
            <a:r>
              <a:rPr lang="es-PE" sz="1400">
                <a:latin typeface="+mn-lt"/>
              </a:rPr>
              <a:t>por</a:t>
            </a:r>
            <a:r>
              <a:rPr lang="en-US" sz="1400">
                <a:latin typeface="+mn-lt"/>
              </a:rPr>
              <a:t> </a:t>
            </a:r>
            <a:r>
              <a:rPr lang="es-PE" sz="1400">
                <a:latin typeface="+mn-lt"/>
              </a:rPr>
              <a:t>Áreas</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tx>
            <c:strRef>
              <c:f>usado!$B$1</c:f>
              <c:strCache>
                <c:ptCount val="1"/>
                <c:pt idx="0">
                  <c:v>Promedio</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usado!$A$2:$A$12</c:f>
              <c:strCache>
                <c:ptCount val="11"/>
                <c:pt idx="0">
                  <c:v>TI y Sistemas</c:v>
                </c:pt>
                <c:pt idx="1">
                  <c:v>Finanzas y Tesorería</c:v>
                </c:pt>
                <c:pt idx="2">
                  <c:v>Contabilidad</c:v>
                </c:pt>
                <c:pt idx="3">
                  <c:v>Control de Gestión</c:v>
                </c:pt>
                <c:pt idx="4">
                  <c:v>Legal</c:v>
                </c:pt>
                <c:pt idx="5">
                  <c:v>Calidad</c:v>
                </c:pt>
                <c:pt idx="6">
                  <c:v>Administración</c:v>
                </c:pt>
                <c:pt idx="7">
                  <c:v>Riesgos</c:v>
                </c:pt>
                <c:pt idx="8">
                  <c:v>SIG</c:v>
                </c:pt>
                <c:pt idx="9">
                  <c:v>Seguridad</c:v>
                </c:pt>
                <c:pt idx="10">
                  <c:v>Compras</c:v>
                </c:pt>
              </c:strCache>
            </c:strRef>
          </c:cat>
          <c:val>
            <c:numRef>
              <c:f>usado!$B$2:$B$12</c:f>
              <c:numCache>
                <c:formatCode>0.000</c:formatCode>
                <c:ptCount val="11"/>
                <c:pt idx="0">
                  <c:v>4.4732690398075805</c:v>
                </c:pt>
                <c:pt idx="1">
                  <c:v>4.3985598090785114</c:v>
                </c:pt>
                <c:pt idx="2">
                  <c:v>4.3869217614582059</c:v>
                </c:pt>
                <c:pt idx="3">
                  <c:v>4.3365186485553124</c:v>
                </c:pt>
                <c:pt idx="4">
                  <c:v>4.3362415654520898</c:v>
                </c:pt>
                <c:pt idx="5">
                  <c:v>4.3345335144927537</c:v>
                </c:pt>
                <c:pt idx="6">
                  <c:v>4.2632774689957653</c:v>
                </c:pt>
                <c:pt idx="7">
                  <c:v>4.2469678469678476</c:v>
                </c:pt>
                <c:pt idx="8">
                  <c:v>4.2295462641098194</c:v>
                </c:pt>
                <c:pt idx="9">
                  <c:v>4.1455653915475503</c:v>
                </c:pt>
                <c:pt idx="10">
                  <c:v>3.4372611948509237</c:v>
                </c:pt>
              </c:numCache>
            </c:numRef>
          </c:val>
          <c:extLst>
            <c:ext xmlns:c16="http://schemas.microsoft.com/office/drawing/2014/chart" uri="{C3380CC4-5D6E-409C-BE32-E72D297353CC}">
              <c16:uniqueId val="{00000000-373C-4B58-931F-48C7C007CFD1}"/>
            </c:ext>
          </c:extLst>
        </c:ser>
        <c:dLbls>
          <c:dLblPos val="outEnd"/>
          <c:showLegendKey val="0"/>
          <c:showVal val="1"/>
          <c:showCatName val="0"/>
          <c:showSerName val="0"/>
          <c:showPercent val="0"/>
          <c:showBubbleSize val="0"/>
        </c:dLbls>
        <c:gapWidth val="267"/>
        <c:overlap val="-43"/>
        <c:axId val="1250949600"/>
        <c:axId val="2059306240"/>
      </c:barChart>
      <c:catAx>
        <c:axId val="125094960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5400000" spcFirstLastPara="1" vertOverflow="ellipsis"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2059306240"/>
        <c:crosses val="autoZero"/>
        <c:auto val="1"/>
        <c:lblAlgn val="ctr"/>
        <c:lblOffset val="100"/>
        <c:noMultiLvlLbl val="0"/>
      </c:catAx>
      <c:valAx>
        <c:axId val="205930624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1250949600"/>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rot="-5400000" vert="horz"/>
    <a:lstStyle/>
    <a:p>
      <a:pPr>
        <a:defRPr>
          <a:solidFill>
            <a:sysClr val="windowText" lastClr="000000"/>
          </a:solidFill>
        </a:defRPr>
      </a:pPr>
      <a:endParaRPr lang="es-PE"/>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s-PE" sz="2000" b="0" i="0" u="none" strike="noStrike" kern="1200" cap="none" spc="0" normalizeH="0" baseline="0" noProof="0">
                <a:solidFill>
                  <a:schemeClr val="tx1">
                    <a:lumMod val="65000"/>
                    <a:lumOff val="35000"/>
                  </a:schemeClr>
                </a:solidFill>
                <a:latin typeface="+mj-lt"/>
                <a:ea typeface="+mj-ea"/>
                <a:cs typeface="+mj-cs"/>
              </a:defRPr>
            </a:pPr>
            <a:r>
              <a:rPr lang="es-PE" sz="1400" b="1" noProof="0" dirty="0">
                <a:solidFill>
                  <a:sysClr val="windowText" lastClr="000000"/>
                </a:solidFill>
                <a:latin typeface="+mn-lt"/>
              </a:rPr>
              <a:t>Satisfacción Histórica</a:t>
            </a:r>
          </a:p>
        </c:rich>
      </c:tx>
      <c:overlay val="0"/>
      <c:spPr>
        <a:noFill/>
        <a:ln>
          <a:noFill/>
        </a:ln>
        <a:effectLst/>
      </c:spPr>
      <c:txPr>
        <a:bodyPr rot="0" spcFirstLastPara="1" vertOverflow="ellipsis" vert="horz" wrap="square" anchor="ctr" anchorCtr="1"/>
        <a:lstStyle/>
        <a:p>
          <a:pPr>
            <a:defRPr lang="es-PE" sz="2000" b="0" i="0" u="none" strike="noStrike" kern="1200" cap="none" spc="0" normalizeH="0" baseline="0" noProof="0">
              <a:solidFill>
                <a:schemeClr val="tx1">
                  <a:lumMod val="65000"/>
                  <a:lumOff val="35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Hoja5!$H$19</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Hoja5!$I$18:$K$18</c:f>
              <c:strCache>
                <c:ptCount val="3"/>
                <c:pt idx="0">
                  <c:v>2022</c:v>
                </c:pt>
                <c:pt idx="1">
                  <c:v>2023-01</c:v>
                </c:pt>
                <c:pt idx="2">
                  <c:v>2023-02</c:v>
                </c:pt>
              </c:strCache>
            </c:strRef>
          </c:cat>
          <c:val>
            <c:numRef>
              <c:f>Hoja5!$I$19:$K$19</c:f>
              <c:numCache>
                <c:formatCode>_-* #,##0.000_-;\-* #,##0.000_-;_-* "-"??_-;_-@_-</c:formatCode>
                <c:ptCount val="3"/>
                <c:pt idx="0">
                  <c:v>3.94</c:v>
                </c:pt>
                <c:pt idx="1">
                  <c:v>3.9590000000000001</c:v>
                </c:pt>
                <c:pt idx="2" formatCode="0.000">
                  <c:v>4.1124529686216498</c:v>
                </c:pt>
              </c:numCache>
            </c:numRef>
          </c:val>
          <c:extLst>
            <c:ext xmlns:c16="http://schemas.microsoft.com/office/drawing/2014/chart" uri="{C3380CC4-5D6E-409C-BE32-E72D297353CC}">
              <c16:uniqueId val="{00000000-0137-41EC-BD9F-67168C9A24DF}"/>
            </c:ext>
          </c:extLst>
        </c:ser>
        <c:dLbls>
          <c:dLblPos val="outEnd"/>
          <c:showLegendKey val="0"/>
          <c:showVal val="1"/>
          <c:showCatName val="0"/>
          <c:showSerName val="0"/>
          <c:showPercent val="0"/>
          <c:showBubbleSize val="0"/>
        </c:dLbls>
        <c:gapWidth val="199"/>
        <c:axId val="496651343"/>
        <c:axId val="126855823"/>
      </c:barChart>
      <c:catAx>
        <c:axId val="4966513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lumMod val="65000"/>
                    <a:lumOff val="35000"/>
                  </a:schemeClr>
                </a:solidFill>
                <a:latin typeface="+mn-lt"/>
                <a:ea typeface="+mn-ea"/>
                <a:cs typeface="+mn-cs"/>
              </a:defRPr>
            </a:pPr>
            <a:endParaRPr lang="es-PE"/>
          </a:p>
        </c:txPr>
        <c:crossAx val="126855823"/>
        <c:crosses val="autoZero"/>
        <c:auto val="1"/>
        <c:lblAlgn val="ctr"/>
        <c:lblOffset val="100"/>
        <c:noMultiLvlLbl val="0"/>
      </c:catAx>
      <c:valAx>
        <c:axId val="126855823"/>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4966513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s-PE" sz="1400" dirty="0">
                <a:solidFill>
                  <a:schemeClr val="tx1"/>
                </a:solidFill>
                <a:latin typeface="+mn-lt"/>
              </a:rPr>
              <a:t>Satisfacción Histórica (Consolidado)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lineChart>
        <c:grouping val="standard"/>
        <c:varyColors val="0"/>
        <c:ser>
          <c:idx val="1"/>
          <c:order val="0"/>
          <c:tx>
            <c:strRef>
              <c:f>Hoja5!$H$22</c:f>
              <c:strCache>
                <c:ptCount val="1"/>
                <c:pt idx="0">
                  <c:v>promedio</c:v>
                </c:pt>
              </c:strCache>
            </c:strRef>
          </c:tx>
          <c:spPr>
            <a:ln w="22225" cap="rnd">
              <a:solidFill>
                <a:schemeClr val="accent2"/>
              </a:solidFill>
              <a:round/>
            </a:ln>
            <a:effectLst/>
          </c:spPr>
          <c:marker>
            <c:symbol val="square"/>
            <c:size val="5"/>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Hoja5!$I$21:$K$21</c:f>
              <c:numCache>
                <c:formatCode>General</c:formatCode>
                <c:ptCount val="3"/>
                <c:pt idx="0">
                  <c:v>2021</c:v>
                </c:pt>
                <c:pt idx="1">
                  <c:v>2022</c:v>
                </c:pt>
                <c:pt idx="2">
                  <c:v>2023</c:v>
                </c:pt>
              </c:numCache>
            </c:numRef>
          </c:cat>
          <c:val>
            <c:numRef>
              <c:f>Hoja5!$I$22:$K$22</c:f>
              <c:numCache>
                <c:formatCode>_-* #,##0.000_-;\-* #,##0.000_-;_-* "-"??_-;_-@_-</c:formatCode>
                <c:ptCount val="3"/>
                <c:pt idx="0">
                  <c:v>3.95</c:v>
                </c:pt>
                <c:pt idx="1">
                  <c:v>3.94</c:v>
                </c:pt>
                <c:pt idx="2">
                  <c:v>4.0357264843108247</c:v>
                </c:pt>
              </c:numCache>
            </c:numRef>
          </c:val>
          <c:smooth val="0"/>
          <c:extLst>
            <c:ext xmlns:c16="http://schemas.microsoft.com/office/drawing/2014/chart" uri="{C3380CC4-5D6E-409C-BE32-E72D297353CC}">
              <c16:uniqueId val="{00000000-A23E-490C-A9C6-72CE37FFDF5E}"/>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1" i="0" u="none" strike="noStrike" kern="1200" spc="0" baseline="0">
                <a:solidFill>
                  <a:schemeClr val="tx1"/>
                </a:solidFill>
              </a:rPr>
              <a:t>Universo de la Encuesta 78 colaboradores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BBC-4606-88FD-194E1ED74BF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BBC-4606-88FD-194E1ED74BFF}"/>
              </c:ext>
            </c:extLst>
          </c:dPt>
          <c:dLbls>
            <c:dLbl>
              <c:idx val="0"/>
              <c:layout>
                <c:manualLayout>
                  <c:x val="5.6422291906213458E-2"/>
                  <c:y val="-3.3372109931656242E-2"/>
                </c:manualLayout>
              </c:layout>
              <c:tx>
                <c:rich>
                  <a:bodyPr rot="0" spcFirstLastPara="1" vertOverflow="ellipsis" vert="horz" wrap="square" lIns="38100" tIns="19050" rIns="38100" bIns="19050" anchor="ctr" anchorCtr="1">
                    <a:noAutofit/>
                  </a:bodyPr>
                  <a:lstStyle/>
                  <a:p>
                    <a:pPr>
                      <a:defRPr sz="900" b="1" i="0" u="none" strike="noStrike" kern="1200" baseline="0">
                        <a:solidFill>
                          <a:schemeClr val="tx1">
                            <a:lumMod val="75000"/>
                            <a:lumOff val="25000"/>
                          </a:schemeClr>
                        </a:solidFill>
                        <a:latin typeface="+mn-lt"/>
                        <a:ea typeface="+mn-ea"/>
                        <a:cs typeface="+mn-cs"/>
                      </a:defRPr>
                    </a:pPr>
                    <a:fld id="{1880A373-5325-47FD-AF26-A1A96F3D6D28}" type="VALUE">
                      <a:rPr lang="en-US"/>
                      <a:pPr>
                        <a:defRPr b="1"/>
                      </a:pPr>
                      <a:t>[VALOR]</a:t>
                    </a:fld>
                    <a:endParaRPr lang="en-US"/>
                  </a:p>
                  <a:p>
                    <a:pPr>
                      <a:defRPr b="1"/>
                    </a:pPr>
                    <a:r>
                      <a:rPr lang="en-US"/>
                      <a:t>62 personas</a:t>
                    </a:r>
                  </a:p>
                </c:rich>
              </c:tx>
              <c:spPr>
                <a:noFill/>
                <a:ln>
                  <a:solidFill>
                    <a:schemeClr val="bg1">
                      <a:lumMod val="85000"/>
                    </a:schemeClr>
                  </a:solid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bestFit"/>
              <c:showLegendKey val="0"/>
              <c:showVal val="1"/>
              <c:showCatName val="0"/>
              <c:showSerName val="0"/>
              <c:showPercent val="0"/>
              <c:showBubbleSize val="0"/>
              <c:extLst>
                <c:ext xmlns:c15="http://schemas.microsoft.com/office/drawing/2012/chart" uri="{CE6537A1-D6FC-4f65-9D91-7224C49458BB}">
                  <c15:layout>
                    <c:manualLayout>
                      <c:w val="0.25839597022924971"/>
                      <c:h val="0.13174871094481083"/>
                    </c:manualLayout>
                  </c15:layout>
                  <c15:dlblFieldTable/>
                  <c15:showDataLabelsRange val="0"/>
                </c:ext>
                <c:ext xmlns:c16="http://schemas.microsoft.com/office/drawing/2014/chart" uri="{C3380CC4-5D6E-409C-BE32-E72D297353CC}">
                  <c16:uniqueId val="{00000001-8BBC-4606-88FD-194E1ED74BFF}"/>
                </c:ext>
              </c:extLst>
            </c:dLbl>
            <c:dLbl>
              <c:idx val="1"/>
              <c:layout>
                <c:manualLayout>
                  <c:x val="-5.2379218845752758E-2"/>
                  <c:y val="3.7368511500438628E-2"/>
                </c:manualLayout>
              </c:layout>
              <c:tx>
                <c:rich>
                  <a:bodyPr rot="0" spcFirstLastPara="1" vertOverflow="ellipsis" vert="horz" wrap="square" lIns="38100" tIns="19050" rIns="38100" bIns="19050" anchor="ctr" anchorCtr="1">
                    <a:noAutofit/>
                  </a:bodyPr>
                  <a:lstStyle/>
                  <a:p>
                    <a:pPr>
                      <a:defRPr sz="900" b="1" i="0" u="none" strike="noStrike" kern="1200" baseline="0">
                        <a:solidFill>
                          <a:schemeClr val="tx1">
                            <a:lumMod val="75000"/>
                            <a:lumOff val="25000"/>
                          </a:schemeClr>
                        </a:solidFill>
                        <a:latin typeface="+mn-lt"/>
                        <a:ea typeface="+mn-ea"/>
                        <a:cs typeface="+mn-cs"/>
                      </a:defRPr>
                    </a:pPr>
                    <a:fld id="{E5542C61-DFAA-45C2-8E3C-40B75EFD81A8}" type="VALUE">
                      <a:rPr lang="en-US"/>
                      <a:pPr>
                        <a:defRPr b="1"/>
                      </a:pPr>
                      <a:t>[VALOR]</a:t>
                    </a:fld>
                    <a:endParaRPr lang="en-US" dirty="0"/>
                  </a:p>
                  <a:p>
                    <a:pPr>
                      <a:defRPr b="1"/>
                    </a:pPr>
                    <a:r>
                      <a:rPr lang="en-US" dirty="0"/>
                      <a:t>16 personas</a:t>
                    </a:r>
                  </a:p>
                </c:rich>
              </c:tx>
              <c:spPr>
                <a:noFill/>
                <a:ln>
                  <a:solidFill>
                    <a:schemeClr val="bg1">
                      <a:lumMod val="85000"/>
                    </a:schemeClr>
                  </a:solid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bestFit"/>
              <c:showLegendKey val="0"/>
              <c:showVal val="1"/>
              <c:showCatName val="0"/>
              <c:showSerName val="0"/>
              <c:showPercent val="0"/>
              <c:showBubbleSize val="0"/>
              <c:extLst>
                <c:ext xmlns:c15="http://schemas.microsoft.com/office/drawing/2012/chart" uri="{CE6537A1-D6FC-4f65-9D91-7224C49458BB}">
                  <c15:layout>
                    <c:manualLayout>
                      <c:w val="0.26332490240132139"/>
                      <c:h val="0.14058476594542657"/>
                    </c:manualLayout>
                  </c15:layout>
                  <c15:dlblFieldTable/>
                  <c15:showDataLabelsRange val="0"/>
                </c:ext>
                <c:ext xmlns:c16="http://schemas.microsoft.com/office/drawing/2014/chart" uri="{C3380CC4-5D6E-409C-BE32-E72D297353CC}">
                  <c16:uniqueId val="{00000003-8BBC-4606-88FD-194E1ED74BFF}"/>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0.79487179487179482</c:v>
                </c:pt>
                <c:pt idx="1">
                  <c:v>0.20512820512820518</c:v>
                </c:pt>
              </c:numCache>
            </c:numRef>
          </c:val>
          <c:extLst>
            <c:ext xmlns:c16="http://schemas.microsoft.com/office/drawing/2014/chart" uri="{C3380CC4-5D6E-409C-BE32-E72D297353CC}">
              <c16:uniqueId val="{00000004-8BBC-4606-88FD-194E1ED74BFF}"/>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[Seguridad_2023_2.xlsx]Hoja6!TablaDinámica5</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GFACI</c:v>
                </c:pt>
                <c:pt idx="1">
                  <c:v>Operaciones</c:v>
                </c:pt>
                <c:pt idx="2">
                  <c:v>Gestión Humana</c:v>
                </c:pt>
                <c:pt idx="3">
                  <c:v>Agricola</c:v>
                </c:pt>
                <c:pt idx="4">
                  <c:v>Industrial</c:v>
                </c:pt>
              </c:strCache>
            </c:strRef>
          </c:cat>
          <c:val>
            <c:numRef>
              <c:f>Hoja6!$B$6:$B$11</c:f>
              <c:numCache>
                <c:formatCode>0.000</c:formatCode>
                <c:ptCount val="5"/>
                <c:pt idx="0">
                  <c:v>4.4666666666666668</c:v>
                </c:pt>
                <c:pt idx="1">
                  <c:v>4.2601626016260159</c:v>
                </c:pt>
                <c:pt idx="2">
                  <c:v>4.22</c:v>
                </c:pt>
                <c:pt idx="3">
                  <c:v>3.9626168224299065</c:v>
                </c:pt>
                <c:pt idx="4">
                  <c:v>3.6463414634146343</c:v>
                </c:pt>
              </c:numCache>
            </c:numRef>
          </c:val>
          <c:extLst>
            <c:ext xmlns:c16="http://schemas.microsoft.com/office/drawing/2014/chart" uri="{C3380CC4-5D6E-409C-BE32-E72D297353CC}">
              <c16:uniqueId val="{00000000-FDBD-42DA-B40E-5455FD1CEA5A}"/>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b="1" i="0" u="none" strike="noStrike" kern="1200" cap="none" spc="0" normalizeH="0" baseline="0">
                <a:solidFill>
                  <a:sysClr val="windowText" lastClr="000000"/>
                </a:solidFill>
                <a:latin typeface="+mn-lt"/>
              </a:rPr>
              <a:t>Satisfacción por Servicios sin Autoevaluación</a:t>
            </a:r>
          </a:p>
        </c:rich>
      </c:tx>
      <c:layout>
        <c:manualLayout>
          <c:xMode val="edge"/>
          <c:yMode val="edge"/>
          <c:x val="0.16416563080267946"/>
          <c:y val="2.9305560408682357E-2"/>
        </c:manualLayout>
      </c:layout>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Hoja8!$A$2:$A$10</c:f>
              <c:strCache>
                <c:ptCount val="9"/>
                <c:pt idx="0">
                  <c:v>Security referido a la custodia  de Maquinaria para Gerencia de Operaciones asi como para Gerencia Agricola</c:v>
                </c:pt>
                <c:pt idx="1">
                  <c:v>Seguridad Física o Security, en la parte referida al control de Ingreso y salida de unidades de producto terminado (Alcohol/azúcar) y sub productos (bagazo/compost)</c:v>
                </c:pt>
                <c:pt idx="2">
                  <c:v>Seguridad Física o Security, ingreso y salida de personal y unidades mayores y menores</c:v>
                </c:pt>
                <c:pt idx="3">
                  <c:v>Servicio específico de Investigación de Ilícitos, denuncias ante PNP, paros, bloqueos e investigaciones Fiscales</c:v>
                </c:pt>
                <c:pt idx="4">
                  <c:v>Servicio específico de safety referido a la Certificación en Edificaciones de Defensa Civil de nuestras 9 instalaciones</c:v>
                </c:pt>
                <c:pt idx="5">
                  <c:v>Servicio específico de safety referido a la Prevención de accidentes y promoción del comportamiento seguro (safety) detectando e informando actos, condiciones, incidentes</c:v>
                </c:pt>
                <c:pt idx="6">
                  <c:v>Servicio específico safety de Capacitaciones básicas, intermedias, avanzadas y  especializadas en respuesta a emergencias</c:v>
                </c:pt>
                <c:pt idx="7">
                  <c:v>Servicios  de gestión y mantenimiento de equipos críticos (recarga y mantenimiento de extintores, luces de emergencia y sistema de detectores de humo)</c:v>
                </c:pt>
                <c:pt idx="8">
                  <c:v>Soporte de imágenes en seguridad electrónica </c:v>
                </c:pt>
              </c:strCache>
            </c:strRef>
          </c:cat>
          <c:val>
            <c:numRef>
              <c:f>Hoja8!$B$2:$B$10</c:f>
              <c:numCache>
                <c:formatCode>_-* #,##0.000_-;\-* #,##0.000_-;_-* "-"??_-;_-@_-</c:formatCode>
                <c:ptCount val="9"/>
                <c:pt idx="0">
                  <c:v>3.821659482758621</c:v>
                </c:pt>
                <c:pt idx="1">
                  <c:v>4.1205837173579107</c:v>
                </c:pt>
                <c:pt idx="2">
                  <c:v>3.9333333333333336</c:v>
                </c:pt>
                <c:pt idx="3">
                  <c:v>3.83</c:v>
                </c:pt>
                <c:pt idx="4">
                  <c:v>4.0824999999999996</c:v>
                </c:pt>
                <c:pt idx="5">
                  <c:v>3.9017996870109548</c:v>
                </c:pt>
                <c:pt idx="6">
                  <c:v>4.0769230769230766</c:v>
                </c:pt>
                <c:pt idx="7">
                  <c:v>3.9379310344827587</c:v>
                </c:pt>
                <c:pt idx="8">
                  <c:v>3.7540983606557377</c:v>
                </c:pt>
              </c:numCache>
            </c:numRef>
          </c:val>
          <c:extLst>
            <c:ext xmlns:c16="http://schemas.microsoft.com/office/drawing/2014/chart" uri="{C3380CC4-5D6E-409C-BE32-E72D297353CC}">
              <c16:uniqueId val="{00000000-27E0-473C-9643-ABDAE0C1ACE7}"/>
            </c:ext>
          </c:extLst>
        </c:ser>
        <c:ser>
          <c:idx val="1"/>
          <c:order val="1"/>
          <c:tx>
            <c:strRef>
              <c:f>Hoja8!$C$1</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Hoja8!$A$2:$A$10</c:f>
              <c:strCache>
                <c:ptCount val="9"/>
                <c:pt idx="0">
                  <c:v>Security referido a la custodia  de Maquinaria para Gerencia de Operaciones asi como para Gerencia Agricola</c:v>
                </c:pt>
                <c:pt idx="1">
                  <c:v>Seguridad Física o Security, en la parte referida al control de Ingreso y salida de unidades de producto terminado (Alcohol/azúcar) y sub productos (bagazo/compost)</c:v>
                </c:pt>
                <c:pt idx="2">
                  <c:v>Seguridad Física o Security, ingreso y salida de personal y unidades mayores y menores</c:v>
                </c:pt>
                <c:pt idx="3">
                  <c:v>Servicio específico de Investigación de Ilícitos, denuncias ante PNP, paros, bloqueos e investigaciones Fiscales</c:v>
                </c:pt>
                <c:pt idx="4">
                  <c:v>Servicio específico de safety referido a la Certificación en Edificaciones de Defensa Civil de nuestras 9 instalaciones</c:v>
                </c:pt>
                <c:pt idx="5">
                  <c:v>Servicio específico de safety referido a la Prevención de accidentes y promoción del comportamiento seguro (safety) detectando e informando actos, condiciones, incidentes</c:v>
                </c:pt>
                <c:pt idx="6">
                  <c:v>Servicio específico safety de Capacitaciones básicas, intermedias, avanzadas y  especializadas en respuesta a emergencias</c:v>
                </c:pt>
                <c:pt idx="7">
                  <c:v>Servicios  de gestión y mantenimiento de equipos críticos (recarga y mantenimiento de extintores, luces de emergencia y sistema de detectores de humo)</c:v>
                </c:pt>
                <c:pt idx="8">
                  <c:v>Soporte de imágenes en seguridad electrónica </c:v>
                </c:pt>
              </c:strCache>
            </c:strRef>
          </c:cat>
          <c:val>
            <c:numRef>
              <c:f>Hoja8!$C$2:$C$10</c:f>
              <c:numCache>
                <c:formatCode>0.000</c:formatCode>
                <c:ptCount val="9"/>
                <c:pt idx="0">
                  <c:v>4.0512820512820511</c:v>
                </c:pt>
                <c:pt idx="1">
                  <c:v>3.9285714285714284</c:v>
                </c:pt>
                <c:pt idx="2">
                  <c:v>3.955223880597015</c:v>
                </c:pt>
                <c:pt idx="3">
                  <c:v>3.9482758620689653</c:v>
                </c:pt>
                <c:pt idx="4">
                  <c:v>3.9387755102040818</c:v>
                </c:pt>
                <c:pt idx="5">
                  <c:v>3.953125</c:v>
                </c:pt>
                <c:pt idx="6">
                  <c:v>4.1111111111111107</c:v>
                </c:pt>
                <c:pt idx="7">
                  <c:v>3.8620689655172415</c:v>
                </c:pt>
                <c:pt idx="8">
                  <c:v>3.8793103448275863</c:v>
                </c:pt>
              </c:numCache>
            </c:numRef>
          </c:val>
          <c:extLst>
            <c:ext xmlns:c16="http://schemas.microsoft.com/office/drawing/2014/chart" uri="{C3380CC4-5D6E-409C-BE32-E72D297353CC}">
              <c16:uniqueId val="{00000001-27E0-473C-9643-ABDAE0C1ACE7}"/>
            </c:ext>
          </c:extLst>
        </c:ser>
        <c:ser>
          <c:idx val="2"/>
          <c:order val="2"/>
          <c:tx>
            <c:strRef>
              <c:f>Hoja8!$D$1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Hoja8!$A$2:$A$10</c:f>
              <c:strCache>
                <c:ptCount val="9"/>
                <c:pt idx="0">
                  <c:v>Security referido a la custodia  de Maquinaria para Gerencia de Operaciones asi como para Gerencia Agricola</c:v>
                </c:pt>
                <c:pt idx="1">
                  <c:v>Seguridad Física o Security, en la parte referida al control de Ingreso y salida de unidades de producto terminado (Alcohol/azúcar) y sub productos (bagazo/compost)</c:v>
                </c:pt>
                <c:pt idx="2">
                  <c:v>Seguridad Física o Security, ingreso y salida de personal y unidades mayores y menores</c:v>
                </c:pt>
                <c:pt idx="3">
                  <c:v>Servicio específico de Investigación de Ilícitos, denuncias ante PNP, paros, bloqueos e investigaciones Fiscales</c:v>
                </c:pt>
                <c:pt idx="4">
                  <c:v>Servicio específico de safety referido a la Certificación en Edificaciones de Defensa Civil de nuestras 9 instalaciones</c:v>
                </c:pt>
                <c:pt idx="5">
                  <c:v>Servicio específico de safety referido a la Prevención de accidentes y promoción del comportamiento seguro (safety) detectando e informando actos, condiciones, incidentes</c:v>
                </c:pt>
                <c:pt idx="6">
                  <c:v>Servicio específico safety de Capacitaciones básicas, intermedias, avanzadas y  especializadas en respuesta a emergencias</c:v>
                </c:pt>
                <c:pt idx="7">
                  <c:v>Servicios  de gestión y mantenimiento de equipos críticos (recarga y mantenimiento de extintores, luces de emergencia y sistema de detectores de humo)</c:v>
                </c:pt>
                <c:pt idx="8">
                  <c:v>Soporte de imágenes en seguridad electrónica </c:v>
                </c:pt>
              </c:strCache>
            </c:strRef>
          </c:cat>
          <c:val>
            <c:numRef>
              <c:f>Hoja8!$D$2:$D$10</c:f>
              <c:numCache>
                <c:formatCode>0.000</c:formatCode>
                <c:ptCount val="9"/>
                <c:pt idx="0">
                  <c:v>4.0256410256410255</c:v>
                </c:pt>
                <c:pt idx="1">
                  <c:v>4.1842105263157894</c:v>
                </c:pt>
                <c:pt idx="2">
                  <c:v>4.1864406779661021</c:v>
                </c:pt>
                <c:pt idx="3">
                  <c:v>4.1276595744680851</c:v>
                </c:pt>
                <c:pt idx="4">
                  <c:v>4.1960784313725492</c:v>
                </c:pt>
                <c:pt idx="5">
                  <c:v>4.1379310344827589</c:v>
                </c:pt>
                <c:pt idx="6">
                  <c:v>4.1578947368421053</c:v>
                </c:pt>
                <c:pt idx="7">
                  <c:v>3.9591836734693877</c:v>
                </c:pt>
                <c:pt idx="8">
                  <c:v>4.0370370370370372</c:v>
                </c:pt>
              </c:numCache>
            </c:numRef>
          </c:val>
          <c:extLst>
            <c:ext xmlns:c16="http://schemas.microsoft.com/office/drawing/2014/chart" uri="{C3380CC4-5D6E-409C-BE32-E72D297353CC}">
              <c16:uniqueId val="{00000002-27E0-473C-9643-ABDAE0C1ACE7}"/>
            </c:ext>
          </c:extLst>
        </c:ser>
        <c:dLbls>
          <c:dLblPos val="outEnd"/>
          <c:showLegendKey val="0"/>
          <c:showVal val="1"/>
          <c:showCatName val="0"/>
          <c:showSerName val="0"/>
          <c:showPercent val="0"/>
          <c:showBubbleSize val="0"/>
        </c:dLbls>
        <c:gapWidth val="267"/>
        <c:overlap val="-43"/>
        <c:axId val="531483007"/>
        <c:axId val="275856959"/>
      </c:barChart>
      <c:catAx>
        <c:axId val="53148300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5400000" spcFirstLastPara="1" vertOverflow="ellipsis"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275856959"/>
        <c:crosses val="autoZero"/>
        <c:auto val="1"/>
        <c:lblAlgn val="ctr"/>
        <c:lblOffset val="100"/>
        <c:noMultiLvlLbl val="0"/>
      </c:catAx>
      <c:valAx>
        <c:axId val="275856959"/>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531483007"/>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s-PE" sz="1080" b="0" i="0" u="none" strike="noStrike" kern="1200" cap="none" spc="0" normalizeH="0" baseline="0" noProof="0">
                <a:solidFill>
                  <a:schemeClr val="dk1"/>
                </a:solidFill>
                <a:latin typeface="+mn-lt"/>
                <a:ea typeface="+mn-ea"/>
                <a:cs typeface="+mn-cs"/>
              </a:defRPr>
            </a:pPr>
            <a:r>
              <a:rPr lang="es-PE" sz="1400" b="1" noProof="0" dirty="0">
                <a:latin typeface="+mn-lt"/>
              </a:rPr>
              <a:t>Satisfacción Histórica</a:t>
            </a:r>
          </a:p>
        </c:rich>
      </c:tx>
      <c:layout>
        <c:manualLayout>
          <c:xMode val="edge"/>
          <c:yMode val="edge"/>
          <c:x val="0.15641169202255001"/>
          <c:y val="5.2452307636029365E-2"/>
        </c:manualLayout>
      </c:layout>
      <c:overlay val="0"/>
      <c:spPr>
        <a:noFill/>
        <a:ln>
          <a:noFill/>
        </a:ln>
        <a:effectLst/>
      </c:spPr>
      <c:txPr>
        <a:bodyPr rot="0" spcFirstLastPara="1" vertOverflow="ellipsis" vert="horz" wrap="square" anchor="ctr" anchorCtr="1"/>
        <a:lstStyle/>
        <a:p>
          <a:pPr>
            <a:defRPr lang="es-PE" sz="1080" b="0" i="0" u="none" strike="noStrike" kern="1200" cap="none" spc="0" normalizeH="0" baseline="0" noProof="0">
              <a:solidFill>
                <a:schemeClr val="dk1"/>
              </a:solidFill>
              <a:latin typeface="+mn-lt"/>
              <a:ea typeface="+mn-ea"/>
              <a:cs typeface="+mn-cs"/>
            </a:defRPr>
          </a:pPr>
          <a:endParaRPr lang="es-PE"/>
        </a:p>
      </c:txPr>
    </c:title>
    <c:autoTitleDeleted val="0"/>
    <c:plotArea>
      <c:layout/>
      <c:barChart>
        <c:barDir val="col"/>
        <c:grouping val="clustered"/>
        <c:varyColors val="0"/>
        <c:ser>
          <c:idx val="0"/>
          <c:order val="0"/>
          <c:tx>
            <c:strRef>
              <c:f>Hoja5!$H$19</c:f>
              <c:strCache>
                <c:ptCount val="1"/>
                <c:pt idx="0">
                  <c:v>promedio</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lang="en-US" sz="900" b="0" i="0" u="none" strike="noStrike" kern="1200" baseline="0">
                    <a:solidFill>
                      <a:schemeClr val="dk1"/>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Hoja5!$I$18:$K$18</c:f>
              <c:strCache>
                <c:ptCount val="3"/>
                <c:pt idx="0">
                  <c:v>2022</c:v>
                </c:pt>
                <c:pt idx="1">
                  <c:v>2023-01</c:v>
                </c:pt>
                <c:pt idx="2">
                  <c:v>2023-02</c:v>
                </c:pt>
              </c:strCache>
            </c:strRef>
          </c:cat>
          <c:val>
            <c:numRef>
              <c:f>Hoja5!$I$19:$K$19</c:f>
              <c:numCache>
                <c:formatCode>_-* #,##0.000_-;\-* #,##0.000_-;_-* "-"??_-;_-@_-</c:formatCode>
                <c:ptCount val="3"/>
                <c:pt idx="0">
                  <c:v>3.9769999999999999</c:v>
                </c:pt>
                <c:pt idx="1">
                  <c:v>3.9390000000000001</c:v>
                </c:pt>
                <c:pt idx="2" formatCode="0.000">
                  <c:v>3.9852726048802833</c:v>
                </c:pt>
              </c:numCache>
            </c:numRef>
          </c:val>
          <c:extLst>
            <c:ext xmlns:c16="http://schemas.microsoft.com/office/drawing/2014/chart" uri="{C3380CC4-5D6E-409C-BE32-E72D297353CC}">
              <c16:uniqueId val="{00000000-E111-4307-B56D-830CBBAD7E11}"/>
            </c:ext>
          </c:extLst>
        </c:ser>
        <c:dLbls>
          <c:dLblPos val="outEnd"/>
          <c:showLegendKey val="0"/>
          <c:showVal val="1"/>
          <c:showCatName val="0"/>
          <c:showSerName val="0"/>
          <c:showPercent val="0"/>
          <c:showBubbleSize val="0"/>
        </c:dLbls>
        <c:gapWidth val="267"/>
        <c:overlap val="-43"/>
        <c:axId val="496651343"/>
        <c:axId val="126855823"/>
      </c:barChart>
      <c:catAx>
        <c:axId val="49665134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lang="en-US" sz="900" b="0" i="0" u="none" strike="noStrike" kern="1200" cap="none" spc="0" normalizeH="0" baseline="0">
                <a:solidFill>
                  <a:schemeClr val="dk1"/>
                </a:solidFill>
                <a:latin typeface="+mn-lt"/>
                <a:ea typeface="+mn-ea"/>
                <a:cs typeface="+mn-cs"/>
              </a:defRPr>
            </a:pPr>
            <a:endParaRPr lang="es-PE"/>
          </a:p>
        </c:txPr>
        <c:crossAx val="126855823"/>
        <c:crosses val="autoZero"/>
        <c:auto val="1"/>
        <c:lblAlgn val="ctr"/>
        <c:lblOffset val="100"/>
        <c:noMultiLvlLbl val="0"/>
      </c:catAx>
      <c:valAx>
        <c:axId val="126855823"/>
        <c:scaling>
          <c:orientation val="minMax"/>
          <c:max val="4"/>
          <c:min val="3.7"/>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dk1"/>
                </a:solidFill>
                <a:latin typeface="+mn-lt"/>
                <a:ea typeface="+mn-ea"/>
                <a:cs typeface="+mn-cs"/>
              </a:defRPr>
            </a:pPr>
            <a:endParaRPr lang="es-PE"/>
          </a:p>
        </c:txPr>
        <c:crossAx val="496651343"/>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lang="en-US" sz="900" b="0" i="0" u="none" strike="noStrike" kern="1200" baseline="0">
          <a:solidFill>
            <a:schemeClr val="dk1"/>
          </a:solidFill>
          <a:latin typeface="+mn-lt"/>
          <a:ea typeface="+mn-ea"/>
          <a:cs typeface="+mn-cs"/>
        </a:defRPr>
      </a:pPr>
      <a:endParaRPr lang="es-PE"/>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s-PE" sz="1400" dirty="0">
                <a:solidFill>
                  <a:schemeClr val="tx1"/>
                </a:solidFill>
                <a:latin typeface="+mn-lt"/>
              </a:rPr>
              <a:t>Satisfacción Histórica</a:t>
            </a:r>
            <a:r>
              <a:rPr lang="es-PE" sz="1400" baseline="0" dirty="0">
                <a:solidFill>
                  <a:schemeClr val="tx1"/>
                </a:solidFill>
                <a:latin typeface="+mn-lt"/>
              </a:rPr>
              <a:t> </a:t>
            </a:r>
            <a:r>
              <a:rPr lang="es-PE" sz="1400" dirty="0">
                <a:solidFill>
                  <a:schemeClr val="tx1"/>
                </a:solidFill>
                <a:latin typeface="+mn-lt"/>
              </a:rPr>
              <a:t>(Consolidado)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lineChart>
        <c:grouping val="standard"/>
        <c:varyColors val="0"/>
        <c:ser>
          <c:idx val="1"/>
          <c:order val="0"/>
          <c:tx>
            <c:strRef>
              <c:f>Hoja5!$H$22</c:f>
              <c:strCache>
                <c:ptCount val="1"/>
                <c:pt idx="0">
                  <c:v>promedio</c:v>
                </c:pt>
              </c:strCache>
            </c:strRef>
          </c:tx>
          <c:spPr>
            <a:ln w="22225" cap="rnd">
              <a:solidFill>
                <a:schemeClr val="accent2"/>
              </a:solidFill>
              <a:round/>
            </a:ln>
            <a:effectLst/>
          </c:spPr>
          <c:marker>
            <c:symbol val="circle"/>
            <c:size val="6"/>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Hoja5!$I$21:$K$21</c:f>
              <c:numCache>
                <c:formatCode>General</c:formatCode>
                <c:ptCount val="3"/>
                <c:pt idx="0">
                  <c:v>2021</c:v>
                </c:pt>
                <c:pt idx="1">
                  <c:v>2022</c:v>
                </c:pt>
                <c:pt idx="2">
                  <c:v>2023</c:v>
                </c:pt>
              </c:numCache>
            </c:numRef>
          </c:cat>
          <c:val>
            <c:numRef>
              <c:f>Hoja5!$I$22:$K$22</c:f>
              <c:numCache>
                <c:formatCode>_-* #,##0.000_-;\-* #,##0.000_-;_-* "-"??_-;_-@_-</c:formatCode>
                <c:ptCount val="3"/>
                <c:pt idx="0">
                  <c:v>4.04</c:v>
                </c:pt>
                <c:pt idx="1">
                  <c:v>3.9769999999999999</c:v>
                </c:pt>
                <c:pt idx="2">
                  <c:v>3.9621363024401415</c:v>
                </c:pt>
              </c:numCache>
            </c:numRef>
          </c:val>
          <c:smooth val="0"/>
          <c:extLst>
            <c:ext xmlns:c16="http://schemas.microsoft.com/office/drawing/2014/chart" uri="{C3380CC4-5D6E-409C-BE32-E72D297353CC}">
              <c16:uniqueId val="{00000000-7B32-45DB-8F7A-2969791C874F}"/>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1" i="0" u="none" strike="noStrike" kern="1200" spc="0" baseline="0">
                <a:solidFill>
                  <a:schemeClr val="tx1"/>
                </a:solidFill>
              </a:rPr>
              <a:t>Universo de la Encuesta 63 colaboradores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A58-4660-9686-4B34929BF31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A58-4660-9686-4B34929BF31A}"/>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40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6A58-4660-9686-4B34929BF31A}"/>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23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6A58-4660-9686-4B34929BF31A}"/>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0.63492063492063489</c:v>
                </c:pt>
                <c:pt idx="1">
                  <c:v>0.36507936507936511</c:v>
                </c:pt>
              </c:numCache>
            </c:numRef>
          </c:val>
          <c:extLst>
            <c:ext xmlns:c16="http://schemas.microsoft.com/office/drawing/2014/chart" uri="{C3380CC4-5D6E-409C-BE32-E72D297353CC}">
              <c16:uniqueId val="{00000004-6A58-4660-9686-4B34929BF31A}"/>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[Calidad_2023_2.xlsx]Hoja6!TablaDinámica5</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Hoja6!$A$6:$A$10</c:f>
              <c:strCache>
                <c:ptCount val="4"/>
                <c:pt idx="0">
                  <c:v>Operaciones</c:v>
                </c:pt>
                <c:pt idx="1">
                  <c:v>GFACI</c:v>
                </c:pt>
                <c:pt idx="2">
                  <c:v>Agricola</c:v>
                </c:pt>
                <c:pt idx="3">
                  <c:v>Industrial</c:v>
                </c:pt>
              </c:strCache>
            </c:strRef>
          </c:cat>
          <c:val>
            <c:numRef>
              <c:f>Hoja6!$B$6:$B$10</c:f>
              <c:numCache>
                <c:formatCode>0.000</c:formatCode>
                <c:ptCount val="4"/>
                <c:pt idx="0">
                  <c:v>4.2777777777777777</c:v>
                </c:pt>
                <c:pt idx="1">
                  <c:v>4.2564102564102564</c:v>
                </c:pt>
                <c:pt idx="2">
                  <c:v>3.8045977011494254</c:v>
                </c:pt>
                <c:pt idx="3">
                  <c:v>3.7586206896551726</c:v>
                </c:pt>
              </c:numCache>
            </c:numRef>
          </c:val>
          <c:extLst>
            <c:ext xmlns:c16="http://schemas.microsoft.com/office/drawing/2014/chart" uri="{C3380CC4-5D6E-409C-BE32-E72D297353CC}">
              <c16:uniqueId val="{00000000-ED33-4B23-8F34-946BF14A1B07}"/>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b="1" i="0" u="none" strike="noStrike" kern="1200" cap="none" spc="0" normalizeH="0" baseline="0">
                <a:solidFill>
                  <a:sysClr val="windowText" lastClr="000000"/>
                </a:solidFill>
                <a:latin typeface="+mn-lt"/>
              </a:rPr>
              <a:t>Satisfacción por Servicios sin Autoevaluación</a:t>
            </a:r>
          </a:p>
        </c:rich>
      </c:tx>
      <c:layout>
        <c:manualLayout>
          <c:xMode val="edge"/>
          <c:yMode val="edge"/>
          <c:x val="0.22497389675790946"/>
          <c:y val="2.5167785234899327E-2"/>
        </c:manualLayout>
      </c:layout>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Hoja8!$A$2:$A$10</c:f>
              <c:strCache>
                <c:ptCount val="9"/>
                <c:pt idx="0">
                  <c:v>A la imparcialidad</c:v>
                </c:pt>
                <c:pt idx="1">
                  <c:v>Amabilidad y disponibilidad del personal por algún requerimiento</c:v>
                </c:pt>
                <c:pt idx="2">
                  <c:v>Asesoría técnica y atención a clientes</c:v>
                </c:pt>
                <c:pt idx="3">
                  <c:v>Cambio estructural para el soporte y atención inmediata de los procesos</c:v>
                </c:pt>
                <c:pt idx="4">
                  <c:v>Comunicación del personal con usted para las coordinaciones necesarias</c:v>
                </c:pt>
                <c:pt idx="5">
                  <c:v>Confiabilidad y entrega oportuna los resultados</c:v>
                </c:pt>
                <c:pt idx="6">
                  <c:v>Gestión de la producción y calidad de abono y enmienda orgánica</c:v>
                </c:pt>
                <c:pt idx="7">
                  <c:v>Gestión de quejas y reclamos</c:v>
                </c:pt>
                <c:pt idx="8">
                  <c:v>Mejora continua de los procesos, a través de constante retroalimentación con las diferentes áreas</c:v>
                </c:pt>
              </c:strCache>
            </c:strRef>
          </c:cat>
          <c:val>
            <c:numRef>
              <c:f>Hoja8!$B$2:$B$10</c:f>
              <c:numCache>
                <c:formatCode>_-* #,##0.000_-;\-* #,##0.000_-;_-* "-"??_-;_-@_-</c:formatCode>
                <c:ptCount val="9"/>
                <c:pt idx="0">
                  <c:v>4.0330086580086579</c:v>
                </c:pt>
                <c:pt idx="1">
                  <c:v>4.140625</c:v>
                </c:pt>
                <c:pt idx="4">
                  <c:v>3.959090909090909</c:v>
                </c:pt>
                <c:pt idx="5">
                  <c:v>3.8759920634920633</c:v>
                </c:pt>
              </c:numCache>
            </c:numRef>
          </c:val>
          <c:extLst>
            <c:ext xmlns:c16="http://schemas.microsoft.com/office/drawing/2014/chart" uri="{C3380CC4-5D6E-409C-BE32-E72D297353CC}">
              <c16:uniqueId val="{00000000-EF67-4822-BA9E-B2ADAF1497AE}"/>
            </c:ext>
          </c:extLst>
        </c:ser>
        <c:ser>
          <c:idx val="1"/>
          <c:order val="1"/>
          <c:tx>
            <c:strRef>
              <c:f>Hoja8!$C$1</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Hoja8!$A$2:$A$10</c:f>
              <c:strCache>
                <c:ptCount val="9"/>
                <c:pt idx="0">
                  <c:v>A la imparcialidad</c:v>
                </c:pt>
                <c:pt idx="1">
                  <c:v>Amabilidad y disponibilidad del personal por algún requerimiento</c:v>
                </c:pt>
                <c:pt idx="2">
                  <c:v>Asesoría técnica y atención a clientes</c:v>
                </c:pt>
                <c:pt idx="3">
                  <c:v>Cambio estructural para el soporte y atención inmediata de los procesos</c:v>
                </c:pt>
                <c:pt idx="4">
                  <c:v>Comunicación del personal con usted para las coordinaciones necesarias</c:v>
                </c:pt>
                <c:pt idx="5">
                  <c:v>Confiabilidad y entrega oportuna los resultados</c:v>
                </c:pt>
                <c:pt idx="6">
                  <c:v>Gestión de la producción y calidad de abono y enmienda orgánica</c:v>
                </c:pt>
                <c:pt idx="7">
                  <c:v>Gestión de quejas y reclamos</c:v>
                </c:pt>
                <c:pt idx="8">
                  <c:v>Mejora continua de los procesos, a través de constante retroalimentación con las diferentes áreas</c:v>
                </c:pt>
              </c:strCache>
            </c:strRef>
          </c:cat>
          <c:val>
            <c:numRef>
              <c:f>Hoja8!$C$2:$C$10</c:f>
              <c:numCache>
                <c:formatCode>0.000</c:formatCode>
                <c:ptCount val="9"/>
                <c:pt idx="0">
                  <c:v>4.083333333333333</c:v>
                </c:pt>
                <c:pt idx="1">
                  <c:v>4.2820512820512819</c:v>
                </c:pt>
                <c:pt idx="4">
                  <c:v>3.9189189189189189</c:v>
                </c:pt>
                <c:pt idx="5">
                  <c:v>3.8570000000000002</c:v>
                </c:pt>
                <c:pt idx="8">
                  <c:v>3.8159999999999998</c:v>
                </c:pt>
              </c:numCache>
            </c:numRef>
          </c:val>
          <c:extLst>
            <c:ext xmlns:c16="http://schemas.microsoft.com/office/drawing/2014/chart" uri="{C3380CC4-5D6E-409C-BE32-E72D297353CC}">
              <c16:uniqueId val="{00000001-EF67-4822-BA9E-B2ADAF1497AE}"/>
            </c:ext>
          </c:extLst>
        </c:ser>
        <c:ser>
          <c:idx val="2"/>
          <c:order val="2"/>
          <c:tx>
            <c:strRef>
              <c:f>Hoja8!$D$1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Hoja8!$A$2:$A$10</c:f>
              <c:strCache>
                <c:ptCount val="9"/>
                <c:pt idx="0">
                  <c:v>A la imparcialidad</c:v>
                </c:pt>
                <c:pt idx="1">
                  <c:v>Amabilidad y disponibilidad del personal por algún requerimiento</c:v>
                </c:pt>
                <c:pt idx="2">
                  <c:v>Asesoría técnica y atención a clientes</c:v>
                </c:pt>
                <c:pt idx="3">
                  <c:v>Cambio estructural para el soporte y atención inmediata de los procesos</c:v>
                </c:pt>
                <c:pt idx="4">
                  <c:v>Comunicación del personal con usted para las coordinaciones necesarias</c:v>
                </c:pt>
                <c:pt idx="5">
                  <c:v>Confiabilidad y entrega oportuna los resultados</c:v>
                </c:pt>
                <c:pt idx="6">
                  <c:v>Gestión de la producción y calidad de abono y enmienda orgánica</c:v>
                </c:pt>
                <c:pt idx="7">
                  <c:v>Gestión de quejas y reclamos</c:v>
                </c:pt>
                <c:pt idx="8">
                  <c:v>Mejora continua de los procesos, a través de constante retroalimentación con las diferentes áreas</c:v>
                </c:pt>
              </c:strCache>
            </c:strRef>
          </c:cat>
          <c:val>
            <c:numRef>
              <c:f>Hoja8!$D$2:$D$10</c:f>
              <c:numCache>
                <c:formatCode>0.000</c:formatCode>
                <c:ptCount val="9"/>
                <c:pt idx="0">
                  <c:v>4.166666666666667</c:v>
                </c:pt>
                <c:pt idx="1">
                  <c:v>4.3</c:v>
                </c:pt>
                <c:pt idx="2">
                  <c:v>3.7931034482758621</c:v>
                </c:pt>
                <c:pt idx="3">
                  <c:v>3.78125</c:v>
                </c:pt>
                <c:pt idx="4">
                  <c:v>4.1578947368421053</c:v>
                </c:pt>
                <c:pt idx="5">
                  <c:v>3.8974358974358974</c:v>
                </c:pt>
                <c:pt idx="6">
                  <c:v>4.1052631578947372</c:v>
                </c:pt>
                <c:pt idx="7">
                  <c:v>3.870967741935484</c:v>
                </c:pt>
                <c:pt idx="8">
                  <c:v>3.7948717948717947</c:v>
                </c:pt>
              </c:numCache>
            </c:numRef>
          </c:val>
          <c:extLst>
            <c:ext xmlns:c16="http://schemas.microsoft.com/office/drawing/2014/chart" uri="{C3380CC4-5D6E-409C-BE32-E72D297353CC}">
              <c16:uniqueId val="{00000002-EF67-4822-BA9E-B2ADAF1497AE}"/>
            </c:ext>
          </c:extLst>
        </c:ser>
        <c:dLbls>
          <c:dLblPos val="outEnd"/>
          <c:showLegendKey val="0"/>
          <c:showVal val="1"/>
          <c:showCatName val="0"/>
          <c:showSerName val="0"/>
          <c:showPercent val="0"/>
          <c:showBubbleSize val="0"/>
        </c:dLbls>
        <c:gapWidth val="213"/>
        <c:overlap val="-43"/>
        <c:axId val="531483007"/>
        <c:axId val="275856959"/>
      </c:barChart>
      <c:catAx>
        <c:axId val="53148300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5400000" spcFirstLastPara="1" vertOverflow="ellipsis"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275856959"/>
        <c:crosses val="autoZero"/>
        <c:auto val="1"/>
        <c:lblAlgn val="ctr"/>
        <c:lblOffset val="100"/>
        <c:noMultiLvlLbl val="0"/>
      </c:catAx>
      <c:valAx>
        <c:axId val="275856959"/>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531483007"/>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ysClr val="windowText" lastClr="000000"/>
                </a:solidFill>
                <a:latin typeface="+mn-lt"/>
                <a:ea typeface="+mn-ea"/>
                <a:cs typeface="+mn-cs"/>
              </a:defRPr>
            </a:pPr>
            <a:r>
              <a:rPr lang="es-PE" b="1">
                <a:solidFill>
                  <a:sysClr val="windowText" lastClr="000000"/>
                </a:solidFill>
              </a:rPr>
              <a:t>TOP 10 Servicios Multiárea 2024-02</a:t>
            </a:r>
          </a:p>
        </c:rich>
      </c:tx>
      <c:overlay val="0"/>
      <c:spPr>
        <a:noFill/>
        <a:ln>
          <a:noFill/>
        </a:ln>
        <a:effectLst/>
      </c:spPr>
      <c:txPr>
        <a:bodyPr rot="0" spcFirstLastPara="1" vertOverflow="ellipsis" vert="horz" wrap="square" anchor="ctr" anchorCtr="1"/>
        <a:lstStyle/>
        <a:p>
          <a:pPr>
            <a:defRPr sz="1400" b="1" i="0" u="none" strike="noStrike" kern="1200" spc="0" baseline="0">
              <a:solidFill>
                <a:sysClr val="windowText" lastClr="000000"/>
              </a:solidFill>
              <a:latin typeface="+mn-lt"/>
              <a:ea typeface="+mn-ea"/>
              <a:cs typeface="+mn-cs"/>
            </a:defRPr>
          </a:pPr>
          <a:endParaRPr lang="es-PE"/>
        </a:p>
      </c:txPr>
    </c:title>
    <c:autoTitleDeleted val="0"/>
    <c:plotArea>
      <c:layout/>
      <c:barChart>
        <c:barDir val="col"/>
        <c:grouping val="clustered"/>
        <c:varyColors val="0"/>
        <c:ser>
          <c:idx val="0"/>
          <c:order val="0"/>
          <c:spPr>
            <a:solidFill>
              <a:srgbClr val="0070C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Hoja8!$A$2:$B$11</c:f>
              <c:multiLvlStrCache>
                <c:ptCount val="10"/>
                <c:lvl>
                  <c:pt idx="0">
                    <c:v>Soporte informático y de sistemas</c:v>
                  </c:pt>
                  <c:pt idx="1">
                    <c:v>Desarrollo de Software</c:v>
                  </c:pt>
                  <c:pt idx="2">
                    <c:v>Administración de Recursos Informáticos</c:v>
                  </c:pt>
                  <c:pt idx="3">
                    <c:v>Entregas a rendir y reembolsos</c:v>
                  </c:pt>
                  <c:pt idx="4">
                    <c:v>Administración de Comunicaciones</c:v>
                  </c:pt>
                  <c:pt idx="5">
                    <c:v>Contabilidad Tributaria</c:v>
                  </c:pt>
                  <c:pt idx="6">
                    <c:v>Consultas y orientaciones</c:v>
                  </c:pt>
                  <c:pt idx="7">
                    <c:v>Amabilidad y disponibilidad del personal de laboratorio ante algún requerimiento</c:v>
                  </c:pt>
                  <c:pt idx="8">
                    <c:v>Capacitación y acompañamiento en temas HACCP e ISO 9001:2025</c:v>
                  </c:pt>
                  <c:pt idx="9">
                    <c:v>Soporte técnico a los requerimientos de laboratorio de materia prima y/o industrial, ISO 90001:2025, HACCP</c:v>
                  </c:pt>
                </c:lvl>
                <c:lvl>
                  <c:pt idx="0">
                    <c:v>Sistemas y TI</c:v>
                  </c:pt>
                  <c:pt idx="1">
                    <c:v>Sistemas y TI</c:v>
                  </c:pt>
                  <c:pt idx="2">
                    <c:v>Sistemas y TI</c:v>
                  </c:pt>
                  <c:pt idx="3">
                    <c:v>Contabilidad</c:v>
                  </c:pt>
                  <c:pt idx="4">
                    <c:v>Sistemas y TI</c:v>
                  </c:pt>
                  <c:pt idx="5">
                    <c:v>Contabilidad</c:v>
                  </c:pt>
                  <c:pt idx="6">
                    <c:v>Control de gestión</c:v>
                  </c:pt>
                  <c:pt idx="7">
                    <c:v>Calidad</c:v>
                  </c:pt>
                  <c:pt idx="8">
                    <c:v>Calidad</c:v>
                  </c:pt>
                  <c:pt idx="9">
                    <c:v>Calidad</c:v>
                  </c:pt>
                </c:lvl>
              </c:multiLvlStrCache>
            </c:multiLvlStrRef>
          </c:cat>
          <c:val>
            <c:numRef>
              <c:f>Hoja8!$C$2:$C$11</c:f>
              <c:numCache>
                <c:formatCode>General</c:formatCode>
                <c:ptCount val="10"/>
                <c:pt idx="0">
                  <c:v>4.5629999999999997</c:v>
                </c:pt>
                <c:pt idx="1">
                  <c:v>4.532</c:v>
                </c:pt>
                <c:pt idx="2">
                  <c:v>4.5119999999999996</c:v>
                </c:pt>
                <c:pt idx="3">
                  <c:v>4.508</c:v>
                </c:pt>
                <c:pt idx="4">
                  <c:v>4.4710000000000001</c:v>
                </c:pt>
                <c:pt idx="5">
                  <c:v>4.4690000000000003</c:v>
                </c:pt>
                <c:pt idx="6">
                  <c:v>4.4640000000000004</c:v>
                </c:pt>
                <c:pt idx="7">
                  <c:v>4.4379999999999997</c:v>
                </c:pt>
                <c:pt idx="8">
                  <c:v>4.4240000000000004</c:v>
                </c:pt>
                <c:pt idx="9" formatCode="0.000">
                  <c:v>4.4000000000000004</c:v>
                </c:pt>
              </c:numCache>
            </c:numRef>
          </c:val>
          <c:extLst>
            <c:ext xmlns:c16="http://schemas.microsoft.com/office/drawing/2014/chart" uri="{C3380CC4-5D6E-409C-BE32-E72D297353CC}">
              <c16:uniqueId val="{00000000-57AD-4F63-88A8-F2771373EBF6}"/>
            </c:ext>
          </c:extLst>
        </c:ser>
        <c:dLbls>
          <c:dLblPos val="outEnd"/>
          <c:showLegendKey val="0"/>
          <c:showVal val="1"/>
          <c:showCatName val="0"/>
          <c:showSerName val="0"/>
          <c:showPercent val="0"/>
          <c:showBubbleSize val="0"/>
        </c:dLbls>
        <c:gapWidth val="219"/>
        <c:overlap val="-27"/>
        <c:axId val="1250862832"/>
        <c:axId val="2058469712"/>
      </c:barChart>
      <c:catAx>
        <c:axId val="1250862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2058469712"/>
        <c:crosses val="autoZero"/>
        <c:auto val="1"/>
        <c:lblAlgn val="ctr"/>
        <c:lblOffset val="100"/>
        <c:noMultiLvlLbl val="0"/>
      </c:catAx>
      <c:valAx>
        <c:axId val="20584697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12508628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s-PE"/>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s-PE" sz="1400" dirty="0">
                <a:solidFill>
                  <a:schemeClr val="tx1"/>
                </a:solidFill>
                <a:latin typeface="+mn-lt"/>
              </a:rPr>
              <a:t>Satisfacción Histórica</a:t>
            </a:r>
            <a:r>
              <a:rPr lang="es-PE" sz="1400" baseline="0" dirty="0">
                <a:solidFill>
                  <a:schemeClr val="tx1"/>
                </a:solidFill>
                <a:latin typeface="+mn-lt"/>
              </a:rPr>
              <a:t> </a:t>
            </a:r>
            <a:r>
              <a:rPr lang="es-PE" sz="1400" dirty="0">
                <a:solidFill>
                  <a:schemeClr val="tx1"/>
                </a:solidFill>
                <a:latin typeface="+mn-lt"/>
              </a:rPr>
              <a:t>(Acumulado)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lineChart>
        <c:grouping val="standard"/>
        <c:varyColors val="0"/>
        <c:ser>
          <c:idx val="1"/>
          <c:order val="0"/>
          <c:tx>
            <c:strRef>
              <c:f>Hoja5!$H$19</c:f>
              <c:strCache>
                <c:ptCount val="1"/>
                <c:pt idx="0">
                  <c:v>promedio</c:v>
                </c:pt>
              </c:strCache>
            </c:strRef>
          </c:tx>
          <c:spPr>
            <a:ln w="22225" cap="rnd">
              <a:solidFill>
                <a:schemeClr val="accent2"/>
              </a:solidFill>
              <a:round/>
            </a:ln>
            <a:effectLst/>
          </c:spPr>
          <c:marker>
            <c:symbol val="square"/>
            <c:size val="5"/>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Hoja5!$I$18:$K$18</c:f>
              <c:numCache>
                <c:formatCode>General</c:formatCode>
                <c:ptCount val="3"/>
                <c:pt idx="0">
                  <c:v>2021</c:v>
                </c:pt>
                <c:pt idx="1">
                  <c:v>2022</c:v>
                </c:pt>
                <c:pt idx="2">
                  <c:v>2023</c:v>
                </c:pt>
              </c:numCache>
            </c:numRef>
          </c:cat>
          <c:val>
            <c:numRef>
              <c:f>Hoja5!$I$19:$K$19</c:f>
              <c:numCache>
                <c:formatCode>_-* #,##0.000_-;\-* #,##0.000_-;_-* "-"??_-;_-@_-</c:formatCode>
                <c:ptCount val="3"/>
                <c:pt idx="0">
                  <c:v>4.08</c:v>
                </c:pt>
                <c:pt idx="1">
                  <c:v>4.2089999999999996</c:v>
                </c:pt>
                <c:pt idx="2">
                  <c:v>4.1479269326947801</c:v>
                </c:pt>
              </c:numCache>
            </c:numRef>
          </c:val>
          <c:smooth val="0"/>
          <c:extLst>
            <c:ext xmlns:c16="http://schemas.microsoft.com/office/drawing/2014/chart" uri="{C3380CC4-5D6E-409C-BE32-E72D297353CC}">
              <c16:uniqueId val="{00000000-A4EF-4C63-8D6F-266C5FD078DA}"/>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s-PE" sz="1400" b="1" i="0" u="none" strike="noStrike" kern="1200" cap="none" spc="0" normalizeH="0" baseline="0" dirty="0">
                <a:solidFill>
                  <a:schemeClr val="tx1"/>
                </a:solidFill>
                <a:latin typeface="+mn-lt"/>
              </a:rPr>
              <a:t>Satisfacción Histórica</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lotArea>
      <c:layout/>
      <c:barChart>
        <c:barDir val="col"/>
        <c:grouping val="clustered"/>
        <c:varyColors val="0"/>
        <c:ser>
          <c:idx val="0"/>
          <c:order val="0"/>
          <c:tx>
            <c:strRef>
              <c:f>Hoja5!$H$16</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Hoja5!$I$15:$K$15</c:f>
              <c:strCache>
                <c:ptCount val="3"/>
                <c:pt idx="0">
                  <c:v>2022</c:v>
                </c:pt>
                <c:pt idx="1">
                  <c:v>2023-01</c:v>
                </c:pt>
                <c:pt idx="2">
                  <c:v>2023-02</c:v>
                </c:pt>
              </c:strCache>
            </c:strRef>
          </c:cat>
          <c:val>
            <c:numRef>
              <c:f>Hoja5!$I$16:$K$16</c:f>
              <c:numCache>
                <c:formatCode>_-* #,##0.000_-;\-* #,##0.000_-;_-* "-"??_-;_-@_-</c:formatCode>
                <c:ptCount val="3"/>
                <c:pt idx="0">
                  <c:v>4.2089999999999996</c:v>
                </c:pt>
                <c:pt idx="1">
                  <c:v>4.1879999999999997</c:v>
                </c:pt>
                <c:pt idx="2" formatCode="0.000">
                  <c:v>4.1078538653895604</c:v>
                </c:pt>
              </c:numCache>
            </c:numRef>
          </c:val>
          <c:extLst>
            <c:ext xmlns:c16="http://schemas.microsoft.com/office/drawing/2014/chart" uri="{C3380CC4-5D6E-409C-BE32-E72D297353CC}">
              <c16:uniqueId val="{00000000-CD21-48E6-ACAC-F3AD9AE88BE3}"/>
            </c:ext>
          </c:extLst>
        </c:ser>
        <c:dLbls>
          <c:dLblPos val="outEnd"/>
          <c:showLegendKey val="0"/>
          <c:showVal val="1"/>
          <c:showCatName val="0"/>
          <c:showSerName val="0"/>
          <c:showPercent val="0"/>
          <c:showBubbleSize val="0"/>
        </c:dLbls>
        <c:gapWidth val="267"/>
        <c:overlap val="-43"/>
        <c:axId val="2034780703"/>
        <c:axId val="534613295"/>
      </c:barChart>
      <c:catAx>
        <c:axId val="203478070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534613295"/>
        <c:crosses val="autoZero"/>
        <c:auto val="1"/>
        <c:lblAlgn val="ctr"/>
        <c:lblOffset val="100"/>
        <c:noMultiLvlLbl val="0"/>
      </c:catAx>
      <c:valAx>
        <c:axId val="534613295"/>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2034780703"/>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1" i="0" u="none" strike="noStrike" kern="1200" spc="0" baseline="0">
                <a:solidFill>
                  <a:schemeClr val="tx1"/>
                </a:solidFill>
              </a:rPr>
              <a:t>Universo de la Encuesta 76 colaboradores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E3D-4494-802A-DD883CE2D8A8}"/>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1E3D-4494-802A-DD883CE2D8A8}"/>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64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1E3D-4494-802A-DD883CE2D8A8}"/>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12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1E3D-4494-802A-DD883CE2D8A8}"/>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0.84210526315789469</c:v>
                </c:pt>
                <c:pt idx="1">
                  <c:v>0.15789473684210531</c:v>
                </c:pt>
              </c:numCache>
            </c:numRef>
          </c:val>
          <c:extLst>
            <c:ext xmlns:c16="http://schemas.microsoft.com/office/drawing/2014/chart" uri="{C3380CC4-5D6E-409C-BE32-E72D297353CC}">
              <c16:uniqueId val="{00000004-1E3D-4494-802A-DD883CE2D8A8}"/>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[Sistemas_2023_2.xlsx]Hoja5!TablaDinámica4</c:name>
    <c:fmtId val="5"/>
  </c:pivotSource>
  <c:chart>
    <c:title>
      <c:tx>
        <c:rich>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r>
              <a:rPr lang="es-PE" sz="1400" noProof="0" dirty="0">
                <a:solidFill>
                  <a:schemeClr val="tx1"/>
                </a:solidFill>
                <a:latin typeface="+mn-lt"/>
              </a:rPr>
              <a:t>Autoevaluación TI y Sistemas</a:t>
            </a:r>
          </a:p>
        </c:rich>
      </c:tx>
      <c:layout>
        <c:manualLayout>
          <c:xMode val="edge"/>
          <c:yMode val="edge"/>
          <c:x val="0.31103674313947788"/>
          <c:y val="5.0234791614613444E-2"/>
        </c:manualLayout>
      </c:layout>
      <c:overlay val="0"/>
      <c:spPr>
        <a:noFill/>
        <a:ln>
          <a:noFill/>
        </a:ln>
        <a:effectLst/>
      </c:spPr>
      <c:txPr>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endParaRPr lang="es-PE"/>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Hoja5!$B$19</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Hoja5!$A$20:$A$25</c:f>
              <c:strCache>
                <c:ptCount val="5"/>
                <c:pt idx="0">
                  <c:v>Administración de Comunicaciones</c:v>
                </c:pt>
                <c:pt idx="1">
                  <c:v>Administración de Recursos Informáticos</c:v>
                </c:pt>
                <c:pt idx="2">
                  <c:v>Desarrollo de Software</c:v>
                </c:pt>
                <c:pt idx="3">
                  <c:v>Infraestructura</c:v>
                </c:pt>
                <c:pt idx="4">
                  <c:v>Soporte informático y de sistemas</c:v>
                </c:pt>
              </c:strCache>
            </c:strRef>
          </c:cat>
          <c:val>
            <c:numRef>
              <c:f>Hoja5!$B$20:$B$25</c:f>
              <c:numCache>
                <c:formatCode>0.000</c:formatCode>
                <c:ptCount val="5"/>
                <c:pt idx="0">
                  <c:v>4</c:v>
                </c:pt>
                <c:pt idx="1">
                  <c:v>5</c:v>
                </c:pt>
                <c:pt idx="2">
                  <c:v>4</c:v>
                </c:pt>
                <c:pt idx="3">
                  <c:v>3</c:v>
                </c:pt>
                <c:pt idx="4">
                  <c:v>5</c:v>
                </c:pt>
              </c:numCache>
            </c:numRef>
          </c:val>
          <c:extLst>
            <c:ext xmlns:c16="http://schemas.microsoft.com/office/drawing/2014/chart" uri="{C3380CC4-5D6E-409C-BE32-E72D297353CC}">
              <c16:uniqueId val="{00000000-E46F-49CB-8276-7C5EABC3FFA2}"/>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[Sistemas_2023_2.xlsx]Hoja6!TablaDinámica5</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Gestión Humana</c:v>
                </c:pt>
                <c:pt idx="1">
                  <c:v>Agricola</c:v>
                </c:pt>
                <c:pt idx="2">
                  <c:v>Operaciones</c:v>
                </c:pt>
                <c:pt idx="3">
                  <c:v>Industrial</c:v>
                </c:pt>
                <c:pt idx="4">
                  <c:v>GFACI</c:v>
                </c:pt>
              </c:strCache>
            </c:strRef>
          </c:cat>
          <c:val>
            <c:numRef>
              <c:f>Hoja6!$B$6:$B$11</c:f>
              <c:numCache>
                <c:formatCode>0.000</c:formatCode>
                <c:ptCount val="5"/>
                <c:pt idx="0">
                  <c:v>4.4339622641509431</c:v>
                </c:pt>
                <c:pt idx="1">
                  <c:v>4.1052631578947372</c:v>
                </c:pt>
                <c:pt idx="2">
                  <c:v>4.0181818181818185</c:v>
                </c:pt>
                <c:pt idx="3">
                  <c:v>4</c:v>
                </c:pt>
                <c:pt idx="4">
                  <c:v>4</c:v>
                </c:pt>
              </c:numCache>
            </c:numRef>
          </c:val>
          <c:extLst>
            <c:ext xmlns:c16="http://schemas.microsoft.com/office/drawing/2014/chart" uri="{C3380CC4-5D6E-409C-BE32-E72D297353CC}">
              <c16:uniqueId val="{00000000-91B8-45A2-B598-AF3F27667473}"/>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a:solidFill>
                  <a:schemeClr val="tx1"/>
                </a:solidFill>
                <a:latin typeface="+mn-lt"/>
              </a:rPr>
              <a:t>Satisfacción por Servicios sin Autoevaluación</a:t>
            </a:r>
          </a:p>
        </c:rich>
      </c:tx>
      <c:layout>
        <c:manualLayout>
          <c:xMode val="edge"/>
          <c:yMode val="edge"/>
          <c:x val="0.17397864168586924"/>
          <c:y val="4.7504998979363916E-2"/>
        </c:manualLayout>
      </c:layout>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Administración de Comunicaciones</c:v>
                </c:pt>
                <c:pt idx="1">
                  <c:v>Administración de Recursos Informáticos</c:v>
                </c:pt>
                <c:pt idx="2">
                  <c:v>Desarrollo de Software</c:v>
                </c:pt>
                <c:pt idx="3">
                  <c:v>Infraestructura</c:v>
                </c:pt>
                <c:pt idx="4">
                  <c:v>Soporte informático y de sistemas</c:v>
                </c:pt>
              </c:strCache>
            </c:strRef>
          </c:cat>
          <c:val>
            <c:numRef>
              <c:f>Hoja8!$B$2:$B$6</c:f>
              <c:numCache>
                <c:formatCode>_-* #,##0.000_-;\-* #,##0.000_-;_-* "-"??_-;_-@_-</c:formatCode>
                <c:ptCount val="5"/>
                <c:pt idx="0">
                  <c:v>3.9239926739926738</c:v>
                </c:pt>
                <c:pt idx="1">
                  <c:v>3.9935141509433962</c:v>
                </c:pt>
                <c:pt idx="2">
                  <c:v>4.2670668953687825</c:v>
                </c:pt>
                <c:pt idx="3">
                  <c:v>3.7519181585677748</c:v>
                </c:pt>
                <c:pt idx="4">
                  <c:v>3.7218693284936482</c:v>
                </c:pt>
              </c:numCache>
            </c:numRef>
          </c:val>
          <c:extLst>
            <c:ext xmlns:c16="http://schemas.microsoft.com/office/drawing/2014/chart" uri="{C3380CC4-5D6E-409C-BE32-E72D297353CC}">
              <c16:uniqueId val="{00000000-AD86-4E4F-8F50-EE244A338CDE}"/>
            </c:ext>
          </c:extLst>
        </c:ser>
        <c:ser>
          <c:idx val="1"/>
          <c:order val="1"/>
          <c:tx>
            <c:strRef>
              <c:f>Hoja8!$C$1</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Administración de Comunicaciones</c:v>
                </c:pt>
                <c:pt idx="1">
                  <c:v>Administración de Recursos Informáticos</c:v>
                </c:pt>
                <c:pt idx="2">
                  <c:v>Desarrollo de Software</c:v>
                </c:pt>
                <c:pt idx="3">
                  <c:v>Infraestructura</c:v>
                </c:pt>
                <c:pt idx="4">
                  <c:v>Soporte informático y de sistemas</c:v>
                </c:pt>
              </c:strCache>
            </c:strRef>
          </c:cat>
          <c:val>
            <c:numRef>
              <c:f>Hoja8!$C$2:$C$6</c:f>
              <c:numCache>
                <c:formatCode>0.000</c:formatCode>
                <c:ptCount val="5"/>
                <c:pt idx="0">
                  <c:v>4.2061855670103094</c:v>
                </c:pt>
                <c:pt idx="1">
                  <c:v>4.2777777777777777</c:v>
                </c:pt>
                <c:pt idx="2">
                  <c:v>4.1111111111111107</c:v>
                </c:pt>
                <c:pt idx="3">
                  <c:v>4.0606060606060606</c:v>
                </c:pt>
                <c:pt idx="4">
                  <c:v>4.2857142857142856</c:v>
                </c:pt>
              </c:numCache>
            </c:numRef>
          </c:val>
          <c:extLst>
            <c:ext xmlns:c16="http://schemas.microsoft.com/office/drawing/2014/chart" uri="{C3380CC4-5D6E-409C-BE32-E72D297353CC}">
              <c16:uniqueId val="{00000001-AD86-4E4F-8F50-EE244A338CDE}"/>
            </c:ext>
          </c:extLst>
        </c:ser>
        <c:ser>
          <c:idx val="2"/>
          <c:order val="2"/>
          <c:tx>
            <c:strRef>
              <c:f>Hoja8!$D$1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Administración de Comunicaciones</c:v>
                </c:pt>
                <c:pt idx="1">
                  <c:v>Administración de Recursos Informáticos</c:v>
                </c:pt>
                <c:pt idx="2">
                  <c:v>Desarrollo de Software</c:v>
                </c:pt>
                <c:pt idx="3">
                  <c:v>Infraestructura</c:v>
                </c:pt>
                <c:pt idx="4">
                  <c:v>Soporte informático y de sistemas</c:v>
                </c:pt>
              </c:strCache>
            </c:strRef>
          </c:cat>
          <c:val>
            <c:numRef>
              <c:f>Hoja8!$D$2:$D$6</c:f>
              <c:numCache>
                <c:formatCode>0.000</c:formatCode>
                <c:ptCount val="5"/>
                <c:pt idx="0">
                  <c:v>4.1475409836065573</c:v>
                </c:pt>
                <c:pt idx="1">
                  <c:v>4.1428571428571432</c:v>
                </c:pt>
                <c:pt idx="2">
                  <c:v>4.0909090909090908</c:v>
                </c:pt>
                <c:pt idx="3">
                  <c:v>3.9516129032258065</c:v>
                </c:pt>
                <c:pt idx="4">
                  <c:v>4.2063492063492065</c:v>
                </c:pt>
              </c:numCache>
            </c:numRef>
          </c:val>
          <c:extLst>
            <c:ext xmlns:c16="http://schemas.microsoft.com/office/drawing/2014/chart" uri="{C3380CC4-5D6E-409C-BE32-E72D297353CC}">
              <c16:uniqueId val="{00000002-AD86-4E4F-8F50-EE244A338CDE}"/>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s-PE" sz="1400" b="1" i="0" u="none" strike="noStrike" kern="1200" cap="none" spc="0" normalizeH="0" baseline="0" dirty="0">
                <a:solidFill>
                  <a:schemeClr val="tx1"/>
                </a:solidFill>
                <a:latin typeface="+mn-lt"/>
              </a:rPr>
              <a:t>Satisfacción Histórica</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lotArea>
      <c:layout/>
      <c:barChart>
        <c:barDir val="col"/>
        <c:grouping val="clustered"/>
        <c:varyColors val="0"/>
        <c:ser>
          <c:idx val="0"/>
          <c:order val="0"/>
          <c:tx>
            <c:strRef>
              <c:f>Hoja5!$H$16</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Hoja5!$I$15:$K$15</c:f>
              <c:strCache>
                <c:ptCount val="3"/>
                <c:pt idx="0">
                  <c:v>2022</c:v>
                </c:pt>
                <c:pt idx="1">
                  <c:v>2023-01</c:v>
                </c:pt>
                <c:pt idx="2">
                  <c:v>2023-02</c:v>
                </c:pt>
              </c:strCache>
            </c:strRef>
          </c:cat>
          <c:val>
            <c:numRef>
              <c:f>Hoja5!$I$16:$K$16</c:f>
              <c:numCache>
                <c:formatCode>_-* #,##0.000_-;\-* #,##0.000_-;_-* "-"??_-;_-@_-</c:formatCode>
                <c:ptCount val="3"/>
                <c:pt idx="0">
                  <c:v>3.992</c:v>
                </c:pt>
                <c:pt idx="1">
                  <c:v>3.7490000000000001</c:v>
                </c:pt>
                <c:pt idx="2" formatCode="0.000">
                  <c:v>3.8339295814479639</c:v>
                </c:pt>
              </c:numCache>
            </c:numRef>
          </c:val>
          <c:extLst>
            <c:ext xmlns:c16="http://schemas.microsoft.com/office/drawing/2014/chart" uri="{C3380CC4-5D6E-409C-BE32-E72D297353CC}">
              <c16:uniqueId val="{00000000-CB7E-4AD9-B8C1-22584A1E9FC3}"/>
            </c:ext>
          </c:extLst>
        </c:ser>
        <c:dLbls>
          <c:dLblPos val="outEnd"/>
          <c:showLegendKey val="0"/>
          <c:showVal val="1"/>
          <c:showCatName val="0"/>
          <c:showSerName val="0"/>
          <c:showPercent val="0"/>
          <c:showBubbleSize val="0"/>
        </c:dLbls>
        <c:gapWidth val="267"/>
        <c:overlap val="-43"/>
        <c:axId val="2034780703"/>
        <c:axId val="534613295"/>
      </c:barChart>
      <c:catAx>
        <c:axId val="203478070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534613295"/>
        <c:crosses val="autoZero"/>
        <c:auto val="1"/>
        <c:lblAlgn val="ctr"/>
        <c:lblOffset val="100"/>
        <c:noMultiLvlLbl val="0"/>
      </c:catAx>
      <c:valAx>
        <c:axId val="534613295"/>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2034780703"/>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s-PE" sz="1400" dirty="0">
                <a:solidFill>
                  <a:schemeClr val="tx1"/>
                </a:solidFill>
                <a:latin typeface="+mn-lt"/>
              </a:rPr>
              <a:t>Satisfacción Histórica</a:t>
            </a:r>
            <a:r>
              <a:rPr lang="es-PE" sz="1400" baseline="0" dirty="0">
                <a:solidFill>
                  <a:schemeClr val="tx1"/>
                </a:solidFill>
                <a:latin typeface="+mn-lt"/>
              </a:rPr>
              <a:t> </a:t>
            </a:r>
            <a:r>
              <a:rPr lang="es-PE" sz="1400" dirty="0">
                <a:solidFill>
                  <a:schemeClr val="tx1"/>
                </a:solidFill>
                <a:latin typeface="+mn-lt"/>
              </a:rPr>
              <a:t>(Acumulado)</a:t>
            </a:r>
          </a:p>
        </c:rich>
      </c:tx>
      <c:layout>
        <c:manualLayout>
          <c:xMode val="edge"/>
          <c:yMode val="edge"/>
          <c:x val="0.11407318248623852"/>
          <c:y val="3.9703815786799886E-2"/>
        </c:manualLayout>
      </c:layout>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lineChart>
        <c:grouping val="standard"/>
        <c:varyColors val="0"/>
        <c:ser>
          <c:idx val="1"/>
          <c:order val="0"/>
          <c:tx>
            <c:strRef>
              <c:f>Hoja5!$H$19</c:f>
              <c:strCache>
                <c:ptCount val="1"/>
                <c:pt idx="0">
                  <c:v>promedio</c:v>
                </c:pt>
              </c:strCache>
            </c:strRef>
          </c:tx>
          <c:spPr>
            <a:ln w="22225" cap="rnd">
              <a:solidFill>
                <a:schemeClr val="accent2"/>
              </a:solidFill>
              <a:round/>
            </a:ln>
            <a:effectLst/>
          </c:spPr>
          <c:marker>
            <c:symbol val="square"/>
            <c:size val="5"/>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Hoja5!$I$18:$K$18</c:f>
              <c:numCache>
                <c:formatCode>General</c:formatCode>
                <c:ptCount val="3"/>
                <c:pt idx="0">
                  <c:v>2021</c:v>
                </c:pt>
                <c:pt idx="1">
                  <c:v>2022</c:v>
                </c:pt>
                <c:pt idx="2">
                  <c:v>2023</c:v>
                </c:pt>
              </c:numCache>
            </c:numRef>
          </c:cat>
          <c:val>
            <c:numRef>
              <c:f>Hoja5!$I$19:$K$19</c:f>
              <c:numCache>
                <c:formatCode>_-* #,##0.000_-;\-* #,##0.000_-;_-* "-"??_-;_-@_-</c:formatCode>
                <c:ptCount val="3"/>
                <c:pt idx="0">
                  <c:v>3.79</c:v>
                </c:pt>
                <c:pt idx="1">
                  <c:v>3.992</c:v>
                </c:pt>
                <c:pt idx="2">
                  <c:v>3.7914647907239818</c:v>
                </c:pt>
              </c:numCache>
            </c:numRef>
          </c:val>
          <c:smooth val="0"/>
          <c:extLst>
            <c:ext xmlns:c16="http://schemas.microsoft.com/office/drawing/2014/chart" uri="{C3380CC4-5D6E-409C-BE32-E72D297353CC}">
              <c16:uniqueId val="{00000000-DB9F-4CF2-AE20-8A0EB51DB2B1}"/>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1" i="0" u="none" strike="noStrike" kern="1200" spc="0" baseline="0">
                <a:solidFill>
                  <a:schemeClr val="tx1"/>
                </a:solidFill>
              </a:rPr>
              <a:t>Universo de la Encuesta 85 colaboradores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D54-4A15-8FD7-B4C62341DB2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D54-4A15-8FD7-B4C62341DB20}"/>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74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4D54-4A15-8FD7-B4C62341DB20}"/>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11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4D54-4A15-8FD7-B4C62341DB20}"/>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0.87058823529411766</c:v>
                </c:pt>
                <c:pt idx="1">
                  <c:v>0.12941176470588234</c:v>
                </c:pt>
              </c:numCache>
            </c:numRef>
          </c:val>
          <c:extLst>
            <c:ext xmlns:c16="http://schemas.microsoft.com/office/drawing/2014/chart" uri="{C3380CC4-5D6E-409C-BE32-E72D297353CC}">
              <c16:uniqueId val="{00000004-4D54-4A15-8FD7-B4C62341DB20}"/>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[Finanzas y Tesoreria_2023_2.xlsx]Hoja6!TablaDinámica5</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Gestión Humana</c:v>
                </c:pt>
                <c:pt idx="1">
                  <c:v>GFACI</c:v>
                </c:pt>
                <c:pt idx="2">
                  <c:v>Agricola</c:v>
                </c:pt>
                <c:pt idx="3">
                  <c:v>Industrial</c:v>
                </c:pt>
                <c:pt idx="4">
                  <c:v>Operaciones</c:v>
                </c:pt>
              </c:strCache>
            </c:strRef>
          </c:cat>
          <c:val>
            <c:numRef>
              <c:f>Hoja6!$B$6:$B$11</c:f>
              <c:numCache>
                <c:formatCode>0.000</c:formatCode>
                <c:ptCount val="5"/>
                <c:pt idx="0">
                  <c:v>4.2045454545454541</c:v>
                </c:pt>
                <c:pt idx="1">
                  <c:v>3.9770114942528734</c:v>
                </c:pt>
                <c:pt idx="2">
                  <c:v>3.7857142857142856</c:v>
                </c:pt>
                <c:pt idx="3">
                  <c:v>3.4838709677419355</c:v>
                </c:pt>
                <c:pt idx="4">
                  <c:v>3.3333333333333335</c:v>
                </c:pt>
              </c:numCache>
            </c:numRef>
          </c:val>
          <c:extLst>
            <c:ext xmlns:c16="http://schemas.microsoft.com/office/drawing/2014/chart" uri="{C3380CC4-5D6E-409C-BE32-E72D297353CC}">
              <c16:uniqueId val="{00000000-7D65-47C5-807A-525CD68D9884}"/>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[ConsolidadoFinalEncuestas2024_02.xlsx]usado2!TablaDinámica1</c:name>
    <c:fmtId val="8"/>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usado2!$G$3:$G$4</c:f>
              <c:strCache>
                <c:ptCount val="1"/>
                <c:pt idx="0">
                  <c:v>Administración</c:v>
                </c:pt>
              </c:strCache>
            </c:strRef>
          </c:tx>
          <c:spPr>
            <a:solidFill>
              <a:schemeClr val="accent1"/>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usado2!$G$5:$G$9</c:f>
              <c:numCache>
                <c:formatCode>0.000</c:formatCode>
                <c:ptCount val="5"/>
                <c:pt idx="0">
                  <c:v>4.1098901098901095</c:v>
                </c:pt>
                <c:pt idx="1">
                  <c:v>4.5370370370370372</c:v>
                </c:pt>
                <c:pt idx="2">
                  <c:v>4.3921568627450984</c:v>
                </c:pt>
                <c:pt idx="3">
                  <c:v>3.6764705882352939</c:v>
                </c:pt>
                <c:pt idx="4">
                  <c:v>4.3269230769230766</c:v>
                </c:pt>
              </c:numCache>
            </c:numRef>
          </c:val>
          <c:extLst>
            <c:ext xmlns:c16="http://schemas.microsoft.com/office/drawing/2014/chart" uri="{C3380CC4-5D6E-409C-BE32-E72D297353CC}">
              <c16:uniqueId val="{00000000-A7E0-477A-95BE-2F83870EEAAD}"/>
            </c:ext>
          </c:extLst>
        </c:ser>
        <c:ser>
          <c:idx val="1"/>
          <c:order val="1"/>
          <c:tx>
            <c:strRef>
              <c:f>usado2!$H$3:$H$4</c:f>
              <c:strCache>
                <c:ptCount val="1"/>
                <c:pt idx="0">
                  <c:v>Calidad</c:v>
                </c:pt>
              </c:strCache>
            </c:strRef>
          </c:tx>
          <c:spPr>
            <a:solidFill>
              <a:schemeClr val="accent2"/>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usado2!$H$5:$H$9</c:f>
              <c:numCache>
                <c:formatCode>0.000</c:formatCode>
                <c:ptCount val="5"/>
                <c:pt idx="0">
                  <c:v>4.6218487394957979</c:v>
                </c:pt>
                <c:pt idx="1">
                  <c:v>4.278688524590164</c:v>
                </c:pt>
                <c:pt idx="2">
                  <c:v>4.3829787234042552</c:v>
                </c:pt>
                <c:pt idx="3">
                  <c:v>3.9102564102564101</c:v>
                </c:pt>
                <c:pt idx="4">
                  <c:v>4</c:v>
                </c:pt>
              </c:numCache>
            </c:numRef>
          </c:val>
          <c:extLst>
            <c:ext xmlns:c16="http://schemas.microsoft.com/office/drawing/2014/chart" uri="{C3380CC4-5D6E-409C-BE32-E72D297353CC}">
              <c16:uniqueId val="{00000001-A7E0-477A-95BE-2F83870EEAAD}"/>
            </c:ext>
          </c:extLst>
        </c:ser>
        <c:ser>
          <c:idx val="2"/>
          <c:order val="2"/>
          <c:tx>
            <c:strRef>
              <c:f>usado2!$I$3:$I$4</c:f>
              <c:strCache>
                <c:ptCount val="1"/>
                <c:pt idx="0">
                  <c:v>Control de Gestión</c:v>
                </c:pt>
              </c:strCache>
            </c:strRef>
          </c:tx>
          <c:spPr>
            <a:solidFill>
              <a:schemeClr val="accent3"/>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usado2!$I$5:$I$9</c:f>
              <c:numCache>
                <c:formatCode>0.000</c:formatCode>
                <c:ptCount val="5"/>
                <c:pt idx="0">
                  <c:v>4.291666666666667</c:v>
                </c:pt>
                <c:pt idx="1">
                  <c:v>4.3114754098360653</c:v>
                </c:pt>
                <c:pt idx="2">
                  <c:v>4.2577319587628866</c:v>
                </c:pt>
                <c:pt idx="3">
                  <c:v>4.3265306122448983</c:v>
                </c:pt>
                <c:pt idx="4">
                  <c:v>4.6511627906976747</c:v>
                </c:pt>
              </c:numCache>
            </c:numRef>
          </c:val>
          <c:extLst>
            <c:ext xmlns:c16="http://schemas.microsoft.com/office/drawing/2014/chart" uri="{C3380CC4-5D6E-409C-BE32-E72D297353CC}">
              <c16:uniqueId val="{00000002-A7E0-477A-95BE-2F83870EEAAD}"/>
            </c:ext>
          </c:extLst>
        </c:ser>
        <c:ser>
          <c:idx val="3"/>
          <c:order val="3"/>
          <c:tx>
            <c:strRef>
              <c:f>usado2!$J$3:$J$4</c:f>
              <c:strCache>
                <c:ptCount val="1"/>
                <c:pt idx="0">
                  <c:v>Finanzas y Tesorería</c:v>
                </c:pt>
              </c:strCache>
            </c:strRef>
          </c:tx>
          <c:spPr>
            <a:solidFill>
              <a:schemeClr val="accent4"/>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usado2!$J$5:$J$9</c:f>
              <c:numCache>
                <c:formatCode>0.000</c:formatCode>
                <c:ptCount val="5"/>
                <c:pt idx="0">
                  <c:v>4.5</c:v>
                </c:pt>
                <c:pt idx="1">
                  <c:v>4.3797468354430382</c:v>
                </c:pt>
                <c:pt idx="2">
                  <c:v>4.1578947368421053</c:v>
                </c:pt>
                <c:pt idx="3">
                  <c:v>3.7894736842105261</c:v>
                </c:pt>
                <c:pt idx="4">
                  <c:v>4.625</c:v>
                </c:pt>
              </c:numCache>
            </c:numRef>
          </c:val>
          <c:extLst>
            <c:ext xmlns:c16="http://schemas.microsoft.com/office/drawing/2014/chart" uri="{C3380CC4-5D6E-409C-BE32-E72D297353CC}">
              <c16:uniqueId val="{00000003-A7E0-477A-95BE-2F83870EEAAD}"/>
            </c:ext>
          </c:extLst>
        </c:ser>
        <c:ser>
          <c:idx val="4"/>
          <c:order val="4"/>
          <c:tx>
            <c:strRef>
              <c:f>usado2!$K$3:$K$4</c:f>
              <c:strCache>
                <c:ptCount val="1"/>
                <c:pt idx="0">
                  <c:v>Legal</c:v>
                </c:pt>
              </c:strCache>
            </c:strRef>
          </c:tx>
          <c:spPr>
            <a:solidFill>
              <a:schemeClr val="accent5"/>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usado2!$K$5:$K$9</c:f>
              <c:numCache>
                <c:formatCode>0.000</c:formatCode>
                <c:ptCount val="5"/>
                <c:pt idx="0">
                  <c:v>4.5681818181818183</c:v>
                </c:pt>
                <c:pt idx="1">
                  <c:v>4.333333333333333</c:v>
                </c:pt>
                <c:pt idx="2">
                  <c:v>4</c:v>
                </c:pt>
                <c:pt idx="3">
                  <c:v>3.8125</c:v>
                </c:pt>
                <c:pt idx="4">
                  <c:v>4.5517241379310347</c:v>
                </c:pt>
              </c:numCache>
            </c:numRef>
          </c:val>
          <c:extLst>
            <c:ext xmlns:c16="http://schemas.microsoft.com/office/drawing/2014/chart" uri="{C3380CC4-5D6E-409C-BE32-E72D297353CC}">
              <c16:uniqueId val="{00000004-A7E0-477A-95BE-2F83870EEAAD}"/>
            </c:ext>
          </c:extLst>
        </c:ser>
        <c:ser>
          <c:idx val="5"/>
          <c:order val="5"/>
          <c:tx>
            <c:strRef>
              <c:f>usado2!$L$3:$L$4</c:f>
              <c:strCache>
                <c:ptCount val="1"/>
                <c:pt idx="0">
                  <c:v>Seguridad</c:v>
                </c:pt>
              </c:strCache>
            </c:strRef>
          </c:tx>
          <c:spPr>
            <a:solidFill>
              <a:schemeClr val="accent6"/>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usado2!$L$5:$L$9</c:f>
              <c:numCache>
                <c:formatCode>0.000</c:formatCode>
                <c:ptCount val="5"/>
                <c:pt idx="0">
                  <c:v>4.1275510204081636</c:v>
                </c:pt>
                <c:pt idx="1">
                  <c:v>4</c:v>
                </c:pt>
                <c:pt idx="2">
                  <c:v>3.9634146341463414</c:v>
                </c:pt>
                <c:pt idx="3">
                  <c:v>3.8947368421052633</c:v>
                </c:pt>
                <c:pt idx="4">
                  <c:v>4.8484848484848486</c:v>
                </c:pt>
              </c:numCache>
            </c:numRef>
          </c:val>
          <c:extLst>
            <c:ext xmlns:c16="http://schemas.microsoft.com/office/drawing/2014/chart" uri="{C3380CC4-5D6E-409C-BE32-E72D297353CC}">
              <c16:uniqueId val="{00000005-A7E0-477A-95BE-2F83870EEAAD}"/>
            </c:ext>
          </c:extLst>
        </c:ser>
        <c:ser>
          <c:idx val="6"/>
          <c:order val="6"/>
          <c:tx>
            <c:strRef>
              <c:f>usado2!$M$3:$M$4</c:f>
              <c:strCache>
                <c:ptCount val="1"/>
                <c:pt idx="0">
                  <c:v>Compras</c:v>
                </c:pt>
              </c:strCache>
            </c:strRef>
          </c:tx>
          <c:spPr>
            <a:solidFill>
              <a:schemeClr val="accent1">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usado2!$M$5:$M$9</c:f>
              <c:numCache>
                <c:formatCode>0.000</c:formatCode>
                <c:ptCount val="5"/>
                <c:pt idx="0">
                  <c:v>3.6907216494845363</c:v>
                </c:pt>
                <c:pt idx="1">
                  <c:v>3.5535714285714284</c:v>
                </c:pt>
                <c:pt idx="2">
                  <c:v>3.3396226415094339</c:v>
                </c:pt>
                <c:pt idx="3">
                  <c:v>3.2307692307692308</c:v>
                </c:pt>
                <c:pt idx="4">
                  <c:v>3.40625</c:v>
                </c:pt>
              </c:numCache>
            </c:numRef>
          </c:val>
          <c:extLst>
            <c:ext xmlns:c16="http://schemas.microsoft.com/office/drawing/2014/chart" uri="{C3380CC4-5D6E-409C-BE32-E72D297353CC}">
              <c16:uniqueId val="{00000006-A7E0-477A-95BE-2F83870EEAAD}"/>
            </c:ext>
          </c:extLst>
        </c:ser>
        <c:ser>
          <c:idx val="7"/>
          <c:order val="7"/>
          <c:tx>
            <c:strRef>
              <c:f>usado2!$N$3:$N$4</c:f>
              <c:strCache>
                <c:ptCount val="1"/>
                <c:pt idx="0">
                  <c:v>Sistemas y TI</c:v>
                </c:pt>
              </c:strCache>
            </c:strRef>
          </c:tx>
          <c:spPr>
            <a:solidFill>
              <a:schemeClr val="accent2">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usado2!$N$5:$N$9</c:f>
              <c:numCache>
                <c:formatCode>0.000</c:formatCode>
                <c:ptCount val="5"/>
                <c:pt idx="0">
                  <c:v>4.5724637681159424</c:v>
                </c:pt>
                <c:pt idx="1">
                  <c:v>4.6959999999999997</c:v>
                </c:pt>
                <c:pt idx="2">
                  <c:v>4.3149606299212602</c:v>
                </c:pt>
                <c:pt idx="3">
                  <c:v>4.1866666666666665</c:v>
                </c:pt>
                <c:pt idx="4">
                  <c:v>4.4636363636363638</c:v>
                </c:pt>
              </c:numCache>
            </c:numRef>
          </c:val>
          <c:extLst>
            <c:ext xmlns:c16="http://schemas.microsoft.com/office/drawing/2014/chart" uri="{C3380CC4-5D6E-409C-BE32-E72D297353CC}">
              <c16:uniqueId val="{00000007-A7E0-477A-95BE-2F83870EEAAD}"/>
            </c:ext>
          </c:extLst>
        </c:ser>
        <c:ser>
          <c:idx val="8"/>
          <c:order val="8"/>
          <c:tx>
            <c:strRef>
              <c:f>usado2!$O$3:$O$4</c:f>
              <c:strCache>
                <c:ptCount val="1"/>
                <c:pt idx="0">
                  <c:v>Sistema integrado de gestión</c:v>
                </c:pt>
              </c:strCache>
            </c:strRef>
          </c:tx>
          <c:spPr>
            <a:solidFill>
              <a:schemeClr val="accent3">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usado2!$O$5:$O$9</c:f>
              <c:numCache>
                <c:formatCode>0.000</c:formatCode>
                <c:ptCount val="5"/>
                <c:pt idx="0">
                  <c:v>4.2465753424657535</c:v>
                </c:pt>
                <c:pt idx="1">
                  <c:v>4</c:v>
                </c:pt>
                <c:pt idx="2">
                  <c:v>4.2952380952380951</c:v>
                </c:pt>
                <c:pt idx="3">
                  <c:v>4</c:v>
                </c:pt>
                <c:pt idx="4">
                  <c:v>4.5882352941176467</c:v>
                </c:pt>
              </c:numCache>
            </c:numRef>
          </c:val>
          <c:extLst>
            <c:ext xmlns:c16="http://schemas.microsoft.com/office/drawing/2014/chart" uri="{C3380CC4-5D6E-409C-BE32-E72D297353CC}">
              <c16:uniqueId val="{00000008-A7E0-477A-95BE-2F83870EEAAD}"/>
            </c:ext>
          </c:extLst>
        </c:ser>
        <c:ser>
          <c:idx val="9"/>
          <c:order val="9"/>
          <c:tx>
            <c:strRef>
              <c:f>usado2!$P$3:$P$4</c:f>
              <c:strCache>
                <c:ptCount val="1"/>
                <c:pt idx="0">
                  <c:v>Riesgos Y Cumplimiento</c:v>
                </c:pt>
              </c:strCache>
            </c:strRef>
          </c:tx>
          <c:spPr>
            <a:solidFill>
              <a:schemeClr val="accent4">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usado2!$P$5:$P$9</c:f>
              <c:numCache>
                <c:formatCode>0.000</c:formatCode>
                <c:ptCount val="5"/>
                <c:pt idx="0">
                  <c:v>4.0697674418604652</c:v>
                </c:pt>
                <c:pt idx="1">
                  <c:v>4.3220338983050848</c:v>
                </c:pt>
                <c:pt idx="2">
                  <c:v>4.3055555555555554</c:v>
                </c:pt>
                <c:pt idx="3">
                  <c:v>4</c:v>
                </c:pt>
                <c:pt idx="4">
                  <c:v>4.4000000000000004</c:v>
                </c:pt>
              </c:numCache>
            </c:numRef>
          </c:val>
          <c:extLst>
            <c:ext xmlns:c16="http://schemas.microsoft.com/office/drawing/2014/chart" uri="{C3380CC4-5D6E-409C-BE32-E72D297353CC}">
              <c16:uniqueId val="{00000009-A7E0-477A-95BE-2F83870EEAAD}"/>
            </c:ext>
          </c:extLst>
        </c:ser>
        <c:ser>
          <c:idx val="10"/>
          <c:order val="10"/>
          <c:tx>
            <c:strRef>
              <c:f>usado2!$Q$3:$Q$4</c:f>
              <c:strCache>
                <c:ptCount val="1"/>
                <c:pt idx="0">
                  <c:v>Contabilidad  </c:v>
                </c:pt>
              </c:strCache>
            </c:strRef>
          </c:tx>
          <c:spPr>
            <a:solidFill>
              <a:schemeClr val="accent5">
                <a:lumMod val="60000"/>
              </a:schemeClr>
            </a:solidFill>
            <a:ln>
              <a:noFill/>
            </a:ln>
            <a:effectLst/>
          </c:spPr>
          <c:invertIfNegative val="0"/>
          <c:cat>
            <c:strRef>
              <c:f>usado2!$F$5:$F$9</c:f>
              <c:strCache>
                <c:ptCount val="5"/>
                <c:pt idx="0">
                  <c:v>Operaciones</c:v>
                </c:pt>
                <c:pt idx="1">
                  <c:v>Administración y Finanzas</c:v>
                </c:pt>
                <c:pt idx="2">
                  <c:v>Agrícola</c:v>
                </c:pt>
                <c:pt idx="3">
                  <c:v>Industrial y de Mantenimiento</c:v>
                </c:pt>
                <c:pt idx="4">
                  <c:v>Gestión Humana y Sostenibilidad</c:v>
                </c:pt>
              </c:strCache>
            </c:strRef>
          </c:cat>
          <c:val>
            <c:numRef>
              <c:f>usado2!$Q$5:$Q$9</c:f>
              <c:numCache>
                <c:formatCode>0.000</c:formatCode>
                <c:ptCount val="5"/>
                <c:pt idx="0">
                  <c:v>4.3863636363636367</c:v>
                </c:pt>
                <c:pt idx="1">
                  <c:v>4.4098360655737707</c:v>
                </c:pt>
                <c:pt idx="2">
                  <c:v>4.2692307692307692</c:v>
                </c:pt>
                <c:pt idx="3">
                  <c:v>4.0666666666666664</c:v>
                </c:pt>
                <c:pt idx="4">
                  <c:v>4.6122448979591839</c:v>
                </c:pt>
              </c:numCache>
            </c:numRef>
          </c:val>
          <c:extLst>
            <c:ext xmlns:c16="http://schemas.microsoft.com/office/drawing/2014/chart" uri="{C3380CC4-5D6E-409C-BE32-E72D297353CC}">
              <c16:uniqueId val="{0000000A-A7E0-477A-95BE-2F83870EEAAD}"/>
            </c:ext>
          </c:extLst>
        </c:ser>
        <c:dLbls>
          <c:showLegendKey val="0"/>
          <c:showVal val="0"/>
          <c:showCatName val="0"/>
          <c:showSerName val="0"/>
          <c:showPercent val="0"/>
          <c:showBubbleSize val="0"/>
        </c:dLbls>
        <c:gapWidth val="267"/>
        <c:overlap val="-43"/>
        <c:axId val="1399622704"/>
        <c:axId val="2081366080"/>
      </c:barChart>
      <c:catAx>
        <c:axId val="139962270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2081366080"/>
        <c:crosses val="autoZero"/>
        <c:auto val="1"/>
        <c:lblAlgn val="ctr"/>
        <c:lblOffset val="100"/>
        <c:noMultiLvlLbl val="0"/>
      </c:catAx>
      <c:valAx>
        <c:axId val="208136608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399622704"/>
        <c:crosses val="autoZero"/>
        <c:crossBetween val="between"/>
      </c:valAx>
      <c:spPr>
        <a:pattFill prst="ltDnDiag">
          <a:fgClr>
            <a:schemeClr val="dk1">
              <a:lumMod val="15000"/>
              <a:lumOff val="85000"/>
            </a:schemeClr>
          </a:fgClr>
          <a:bgClr>
            <a:schemeClr val="lt1"/>
          </a:bgClr>
        </a:patt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a:solidFill>
                  <a:schemeClr val="tx1"/>
                </a:solidFill>
                <a:latin typeface="+mn-lt"/>
              </a:rPr>
              <a:t>Satisfacción por Servicios sin autoevaluación</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Hoja8!$A$2:$A$5</c:f>
              <c:strCache>
                <c:ptCount val="4"/>
                <c:pt idx="0">
                  <c:v>Seguros y gestión de siniestros</c:v>
                </c:pt>
                <c:pt idx="1">
                  <c:v>Solicitud de anticipos y depósito de reembolsos</c:v>
                </c:pt>
                <c:pt idx="2">
                  <c:v>Soporte financiero y evaluación de proyectos</c:v>
                </c:pt>
                <c:pt idx="3">
                  <c:v>Tesorería y pago a Proveedores</c:v>
                </c:pt>
              </c:strCache>
            </c:strRef>
          </c:cat>
          <c:val>
            <c:numRef>
              <c:f>Hoja8!$B$2:$B$5</c:f>
              <c:numCache>
                <c:formatCode>General</c:formatCode>
                <c:ptCount val="4"/>
                <c:pt idx="2" formatCode="_-* #,##0.000_-;\-* #,##0.000_-;_-* &quot;-&quot;??_-;_-@_-">
                  <c:v>3.8807977736549164</c:v>
                </c:pt>
                <c:pt idx="3" formatCode="_-* #,##0.000_-;\-* #,##0.000_-;_-* &quot;-&quot;??_-;_-@_-">
                  <c:v>3.7090077410274453</c:v>
                </c:pt>
              </c:numCache>
            </c:numRef>
          </c:val>
          <c:extLst>
            <c:ext xmlns:c16="http://schemas.microsoft.com/office/drawing/2014/chart" uri="{C3380CC4-5D6E-409C-BE32-E72D297353CC}">
              <c16:uniqueId val="{00000000-72A9-4117-9984-758C642E111C}"/>
            </c:ext>
          </c:extLst>
        </c:ser>
        <c:ser>
          <c:idx val="1"/>
          <c:order val="1"/>
          <c:tx>
            <c:strRef>
              <c:f>Hoja8!$C$1</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Hoja8!$A$2:$A$5</c:f>
              <c:strCache>
                <c:ptCount val="4"/>
                <c:pt idx="0">
                  <c:v>Seguros y gestión de siniestros</c:v>
                </c:pt>
                <c:pt idx="1">
                  <c:v>Solicitud de anticipos y depósito de reembolsos</c:v>
                </c:pt>
                <c:pt idx="2">
                  <c:v>Soporte financiero y evaluación de proyectos</c:v>
                </c:pt>
                <c:pt idx="3">
                  <c:v>Tesorería y pago a Proveedores</c:v>
                </c:pt>
              </c:strCache>
            </c:strRef>
          </c:cat>
          <c:val>
            <c:numRef>
              <c:f>Hoja8!$C$2:$C$5</c:f>
              <c:numCache>
                <c:formatCode>0.000</c:formatCode>
                <c:ptCount val="4"/>
                <c:pt idx="0">
                  <c:v>4</c:v>
                </c:pt>
                <c:pt idx="1">
                  <c:v>3.75</c:v>
                </c:pt>
                <c:pt idx="2">
                  <c:v>3.8076923076923075</c:v>
                </c:pt>
                <c:pt idx="3">
                  <c:v>3.44</c:v>
                </c:pt>
              </c:numCache>
            </c:numRef>
          </c:val>
          <c:extLst>
            <c:ext xmlns:c16="http://schemas.microsoft.com/office/drawing/2014/chart" uri="{C3380CC4-5D6E-409C-BE32-E72D297353CC}">
              <c16:uniqueId val="{00000001-72A9-4117-9984-758C642E111C}"/>
            </c:ext>
          </c:extLst>
        </c:ser>
        <c:ser>
          <c:idx val="2"/>
          <c:order val="2"/>
          <c:tx>
            <c:strRef>
              <c:f>Hoja8!$D$1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Hoja8!$A$2:$A$5</c:f>
              <c:strCache>
                <c:ptCount val="4"/>
                <c:pt idx="0">
                  <c:v>Seguros y gestión de siniestros</c:v>
                </c:pt>
                <c:pt idx="1">
                  <c:v>Solicitud de anticipos y depósito de reembolsos</c:v>
                </c:pt>
                <c:pt idx="2">
                  <c:v>Soporte financiero y evaluación de proyectos</c:v>
                </c:pt>
                <c:pt idx="3">
                  <c:v>Tesorería y pago a Proveedores</c:v>
                </c:pt>
              </c:strCache>
            </c:strRef>
          </c:cat>
          <c:val>
            <c:numRef>
              <c:f>Hoja8!$D$2:$D$5</c:f>
              <c:numCache>
                <c:formatCode>0.000</c:formatCode>
                <c:ptCount val="4"/>
                <c:pt idx="0">
                  <c:v>3.75</c:v>
                </c:pt>
                <c:pt idx="1">
                  <c:v>3.9846153846153847</c:v>
                </c:pt>
                <c:pt idx="2">
                  <c:v>3.8823529411764706</c:v>
                </c:pt>
                <c:pt idx="3">
                  <c:v>3.71875</c:v>
                </c:pt>
              </c:numCache>
            </c:numRef>
          </c:val>
          <c:extLst>
            <c:ext xmlns:c16="http://schemas.microsoft.com/office/drawing/2014/chart" uri="{C3380CC4-5D6E-409C-BE32-E72D297353CC}">
              <c16:uniqueId val="{00000002-72A9-4117-9984-758C642E111C}"/>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r>
              <a:rPr lang="en-US" sz="1400" b="1" dirty="0" err="1">
                <a:solidFill>
                  <a:sysClr val="windowText" lastClr="000000"/>
                </a:solidFill>
                <a:latin typeface="+mn-lt"/>
              </a:rPr>
              <a:t>Satisfacción</a:t>
            </a:r>
            <a:r>
              <a:rPr lang="en-US" sz="1400" b="1" dirty="0">
                <a:solidFill>
                  <a:sysClr val="windowText" lastClr="000000"/>
                </a:solidFill>
                <a:latin typeface="+mn-lt"/>
              </a:rPr>
              <a:t> </a:t>
            </a:r>
            <a:r>
              <a:rPr lang="en-US" sz="1400" b="1" dirty="0" err="1">
                <a:solidFill>
                  <a:sysClr val="windowText" lastClr="000000"/>
                </a:solidFill>
                <a:latin typeface="+mn-lt"/>
              </a:rPr>
              <a:t>Histórica</a:t>
            </a:r>
            <a:endParaRPr lang="en-US" sz="1400" b="1" dirty="0">
              <a:solidFill>
                <a:sysClr val="windowText" lastClr="000000"/>
              </a:solidFill>
              <a:latin typeface="+mn-lt"/>
            </a:endParaRPr>
          </a:p>
        </c:rich>
      </c:tx>
      <c:overlay val="0"/>
      <c:spPr>
        <a:noFill/>
        <a:ln>
          <a:noFill/>
        </a:ln>
        <a:effectLst/>
      </c:spPr>
      <c:txPr>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Hoja5!$H$16</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Hoja5!$I$15:$K$15</c:f>
              <c:strCache>
                <c:ptCount val="3"/>
                <c:pt idx="0">
                  <c:v>2022</c:v>
                </c:pt>
                <c:pt idx="1">
                  <c:v>2023-01</c:v>
                </c:pt>
                <c:pt idx="2">
                  <c:v>2023-02</c:v>
                </c:pt>
              </c:strCache>
            </c:strRef>
          </c:cat>
          <c:val>
            <c:numRef>
              <c:f>Hoja5!$I$16:$K$16</c:f>
              <c:numCache>
                <c:formatCode>_-* #,##0.000_-;\-* #,##0.000_-;_-* "-"??_-;_-@_-</c:formatCode>
                <c:ptCount val="3"/>
                <c:pt idx="0">
                  <c:v>4.0069999999999997</c:v>
                </c:pt>
                <c:pt idx="1">
                  <c:v>4.1970000000000001</c:v>
                </c:pt>
                <c:pt idx="2" formatCode="0.000">
                  <c:v>4.3995396469721735</c:v>
                </c:pt>
              </c:numCache>
            </c:numRef>
          </c:val>
          <c:extLst>
            <c:ext xmlns:c16="http://schemas.microsoft.com/office/drawing/2014/chart" uri="{C3380CC4-5D6E-409C-BE32-E72D297353CC}">
              <c16:uniqueId val="{00000000-F897-4D1F-8C2E-23FE3878C56E}"/>
            </c:ext>
          </c:extLst>
        </c:ser>
        <c:dLbls>
          <c:dLblPos val="outEnd"/>
          <c:showLegendKey val="0"/>
          <c:showVal val="1"/>
          <c:showCatName val="0"/>
          <c:showSerName val="0"/>
          <c:showPercent val="0"/>
          <c:showBubbleSize val="0"/>
        </c:dLbls>
        <c:gapWidth val="199"/>
        <c:axId val="496651343"/>
        <c:axId val="126855823"/>
      </c:barChart>
      <c:catAx>
        <c:axId val="49665134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lumMod val="65000"/>
                    <a:lumOff val="35000"/>
                  </a:schemeClr>
                </a:solidFill>
                <a:latin typeface="+mn-lt"/>
                <a:ea typeface="+mn-ea"/>
                <a:cs typeface="+mn-cs"/>
              </a:defRPr>
            </a:pPr>
            <a:endParaRPr lang="es-PE"/>
          </a:p>
        </c:txPr>
        <c:crossAx val="126855823"/>
        <c:crosses val="autoZero"/>
        <c:auto val="1"/>
        <c:lblAlgn val="ctr"/>
        <c:lblOffset val="100"/>
        <c:noMultiLvlLbl val="0"/>
      </c:catAx>
      <c:valAx>
        <c:axId val="126855823"/>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crossAx val="4966513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s-PE" sz="1400" dirty="0">
                <a:solidFill>
                  <a:schemeClr val="tx1"/>
                </a:solidFill>
                <a:latin typeface="+mn-lt"/>
              </a:rPr>
              <a:t>Satisfacción Histórica (Acumulado)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lineChart>
        <c:grouping val="standard"/>
        <c:varyColors val="0"/>
        <c:ser>
          <c:idx val="1"/>
          <c:order val="0"/>
          <c:tx>
            <c:strRef>
              <c:f>Hoja5!$H$19</c:f>
              <c:strCache>
                <c:ptCount val="1"/>
                <c:pt idx="0">
                  <c:v>promedio</c:v>
                </c:pt>
              </c:strCache>
            </c:strRef>
          </c:tx>
          <c:spPr>
            <a:ln w="22225" cap="rnd">
              <a:solidFill>
                <a:schemeClr val="accent2"/>
              </a:solidFill>
              <a:round/>
            </a:ln>
            <a:effectLst/>
          </c:spPr>
          <c:marker>
            <c:symbol val="circle"/>
            <c:size val="6"/>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Hoja5!$I$18:$K$18</c:f>
              <c:numCache>
                <c:formatCode>General</c:formatCode>
                <c:ptCount val="3"/>
                <c:pt idx="0">
                  <c:v>2021</c:v>
                </c:pt>
                <c:pt idx="1">
                  <c:v>2022</c:v>
                </c:pt>
                <c:pt idx="2">
                  <c:v>2023</c:v>
                </c:pt>
              </c:numCache>
            </c:numRef>
          </c:cat>
          <c:val>
            <c:numRef>
              <c:f>Hoja5!$I$19:$K$19</c:f>
              <c:numCache>
                <c:formatCode>_-* #,##0.000_-;\-* #,##0.000_-;_-* "-"??_-;_-@_-</c:formatCode>
                <c:ptCount val="3"/>
                <c:pt idx="0">
                  <c:v>4.05</c:v>
                </c:pt>
                <c:pt idx="1">
                  <c:v>4.0069999999999997</c:v>
                </c:pt>
                <c:pt idx="2">
                  <c:v>4.2982698234860868</c:v>
                </c:pt>
              </c:numCache>
            </c:numRef>
          </c:val>
          <c:smooth val="0"/>
          <c:extLst>
            <c:ext xmlns:c16="http://schemas.microsoft.com/office/drawing/2014/chart" uri="{C3380CC4-5D6E-409C-BE32-E72D297353CC}">
              <c16:uniqueId val="{00000000-246D-4427-9EBB-C44521618C82}"/>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1" i="0" u="none" strike="noStrike" kern="1200" spc="0" baseline="0">
                <a:solidFill>
                  <a:schemeClr val="tx1"/>
                </a:solidFill>
              </a:rPr>
              <a:t>Universo de la Encuesta 66 colaboradores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15A-4820-8AF8-317FF58AED0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15A-4820-8AF8-317FF58AED0F}"/>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56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15A-4820-8AF8-317FF58AED0F}"/>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10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D15A-4820-8AF8-317FF58AED0F}"/>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0.84848484848484851</c:v>
                </c:pt>
                <c:pt idx="1">
                  <c:v>0.15151515151515149</c:v>
                </c:pt>
              </c:numCache>
            </c:numRef>
          </c:val>
          <c:extLst>
            <c:ext xmlns:c16="http://schemas.microsoft.com/office/drawing/2014/chart" uri="{C3380CC4-5D6E-409C-BE32-E72D297353CC}">
              <c16:uniqueId val="{00000004-D15A-4820-8AF8-317FF58AED0F}"/>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[Legal_2023_2.xlsx]Hoja5!TablaDinámica4</c:name>
    <c:fmtId val="3"/>
  </c:pivotSource>
  <c:chart>
    <c:title>
      <c:tx>
        <c:rich>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r>
              <a:rPr lang="es-PE" sz="1400" b="1" i="0" u="none" strike="noStrike" kern="1200" cap="none" spc="0" normalizeH="0" baseline="0" noProof="0" dirty="0">
                <a:solidFill>
                  <a:sysClr val="windowText" lastClr="000000"/>
                </a:solidFill>
                <a:latin typeface="+mn-lt"/>
              </a:rPr>
              <a:t>Autoevaluación Legal (3 usuarios)</a:t>
            </a:r>
          </a:p>
        </c:rich>
      </c:tx>
      <c:layout>
        <c:manualLayout>
          <c:xMode val="edge"/>
          <c:yMode val="edge"/>
          <c:x val="0.27223141225383318"/>
          <c:y val="4.3890065178474748E-2"/>
        </c:manualLayout>
      </c:layout>
      <c:overlay val="0"/>
      <c:spPr>
        <a:noFill/>
        <a:ln>
          <a:noFill/>
        </a:ln>
        <a:effectLst/>
      </c:spPr>
      <c:txPr>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endParaRPr lang="es-PE"/>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Hoja5!$B$19</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Hoja5!$A$20:$A$25</c:f>
              <c:strCache>
                <c:ptCount val="5"/>
                <c:pt idx="0">
                  <c:v>Absolución de Consultas</c:v>
                </c:pt>
                <c:pt idx="1">
                  <c:v>Redacción de Cartas para entidades públicas</c:v>
                </c:pt>
                <c:pt idx="2">
                  <c:v>Redacción de Contratos con proveedores y clientes</c:v>
                </c:pt>
                <c:pt idx="3">
                  <c:v>Redacción de reclamos a proveedores</c:v>
                </c:pt>
                <c:pt idx="4">
                  <c:v>Soporte Legal</c:v>
                </c:pt>
              </c:strCache>
            </c:strRef>
          </c:cat>
          <c:val>
            <c:numRef>
              <c:f>Hoja5!$B$20:$B$25</c:f>
              <c:numCache>
                <c:formatCode>0.000</c:formatCode>
                <c:ptCount val="5"/>
                <c:pt idx="0">
                  <c:v>5</c:v>
                </c:pt>
                <c:pt idx="1">
                  <c:v>5</c:v>
                </c:pt>
                <c:pt idx="2">
                  <c:v>5</c:v>
                </c:pt>
                <c:pt idx="3">
                  <c:v>5</c:v>
                </c:pt>
                <c:pt idx="4">
                  <c:v>5</c:v>
                </c:pt>
              </c:numCache>
            </c:numRef>
          </c:val>
          <c:extLst>
            <c:ext xmlns:c16="http://schemas.microsoft.com/office/drawing/2014/chart" uri="{C3380CC4-5D6E-409C-BE32-E72D297353CC}">
              <c16:uniqueId val="{00000000-2ED9-4F3C-B1F8-7C785B94B127}"/>
            </c:ext>
          </c:extLst>
        </c:ser>
        <c:dLbls>
          <c:dLblPos val="outEnd"/>
          <c:showLegendKey val="0"/>
          <c:showVal val="1"/>
          <c:showCatName val="0"/>
          <c:showSerName val="0"/>
          <c:showPercent val="0"/>
          <c:showBubbleSize val="0"/>
        </c:dLbls>
        <c:gapWidth val="267"/>
        <c:overlap val="-43"/>
        <c:axId val="531483007"/>
        <c:axId val="275856959"/>
      </c:barChart>
      <c:catAx>
        <c:axId val="53148300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275856959"/>
        <c:crosses val="autoZero"/>
        <c:auto val="1"/>
        <c:lblAlgn val="ctr"/>
        <c:lblOffset val="100"/>
        <c:noMultiLvlLbl val="0"/>
      </c:catAx>
      <c:valAx>
        <c:axId val="275856959"/>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531483007"/>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[Legal_2023_2.xlsx]Hoja6!TablaDinámica5</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Gestión Humana</c:v>
                </c:pt>
                <c:pt idx="1">
                  <c:v>Operaciones</c:v>
                </c:pt>
                <c:pt idx="2">
                  <c:v>Industrial</c:v>
                </c:pt>
                <c:pt idx="3">
                  <c:v>GFACI</c:v>
                </c:pt>
                <c:pt idx="4">
                  <c:v>Agricola</c:v>
                </c:pt>
              </c:strCache>
            </c:strRef>
          </c:cat>
          <c:val>
            <c:numRef>
              <c:f>Hoja6!$B$6:$B$11</c:f>
              <c:numCache>
                <c:formatCode>0.000</c:formatCode>
                <c:ptCount val="5"/>
                <c:pt idx="0">
                  <c:v>4.7627118644067794</c:v>
                </c:pt>
                <c:pt idx="1">
                  <c:v>4.4615384615384617</c:v>
                </c:pt>
                <c:pt idx="2">
                  <c:v>4.3571428571428568</c:v>
                </c:pt>
                <c:pt idx="3">
                  <c:v>4.3207547169811322</c:v>
                </c:pt>
                <c:pt idx="4">
                  <c:v>3.9761904761904763</c:v>
                </c:pt>
              </c:numCache>
            </c:numRef>
          </c:val>
          <c:extLst>
            <c:ext xmlns:c16="http://schemas.microsoft.com/office/drawing/2014/chart" uri="{C3380CC4-5D6E-409C-BE32-E72D297353CC}">
              <c16:uniqueId val="{00000000-39B8-4853-8647-5273A9CBE30A}"/>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b="1" i="0" u="none" strike="noStrike" kern="1200" cap="none" spc="0" normalizeH="0" baseline="0">
                <a:solidFill>
                  <a:sysClr val="windowText" lastClr="000000"/>
                </a:solidFill>
                <a:latin typeface="+mn-lt"/>
              </a:rPr>
              <a:t>Satisfacción por Servicios sin Autoevaluación</a:t>
            </a:r>
          </a:p>
        </c:rich>
      </c:tx>
      <c:layout>
        <c:manualLayout>
          <c:xMode val="edge"/>
          <c:yMode val="edge"/>
          <c:x val="0.20214905505486067"/>
          <c:y val="4.1484307592374911E-2"/>
        </c:manualLayout>
      </c:layout>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Absolución de Consultas</c:v>
                </c:pt>
                <c:pt idx="1">
                  <c:v>Redacción de Cartas para entidades públicas</c:v>
                </c:pt>
                <c:pt idx="2">
                  <c:v>Redacción de Contratos con proveedores y clientes</c:v>
                </c:pt>
                <c:pt idx="3">
                  <c:v>Redacción de reclamos a proveedores</c:v>
                </c:pt>
                <c:pt idx="4">
                  <c:v>Soporte Legal</c:v>
                </c:pt>
              </c:strCache>
            </c:strRef>
          </c:cat>
          <c:val>
            <c:numRef>
              <c:f>Hoja8!$B$2:$B$6</c:f>
              <c:numCache>
                <c:formatCode>_-* #,##0.000_-;\-* #,##0.000_-;_-* "-"??_-;_-@_-</c:formatCode>
                <c:ptCount val="5"/>
                <c:pt idx="0">
                  <c:v>4.0548885077186965</c:v>
                </c:pt>
                <c:pt idx="1">
                  <c:v>4.0238095238095237</c:v>
                </c:pt>
                <c:pt idx="2">
                  <c:v>3.9591836734693877</c:v>
                </c:pt>
                <c:pt idx="3">
                  <c:v>3.9565217391304346</c:v>
                </c:pt>
                <c:pt idx="4">
                  <c:v>4.0400962309542905</c:v>
                </c:pt>
              </c:numCache>
            </c:numRef>
          </c:val>
          <c:extLst>
            <c:ext xmlns:c16="http://schemas.microsoft.com/office/drawing/2014/chart" uri="{C3380CC4-5D6E-409C-BE32-E72D297353CC}">
              <c16:uniqueId val="{00000000-2972-480E-94C6-0F6CB9FB4FD7}"/>
            </c:ext>
          </c:extLst>
        </c:ser>
        <c:ser>
          <c:idx val="1"/>
          <c:order val="1"/>
          <c:tx>
            <c:strRef>
              <c:f>Hoja8!$C$1</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Absolución de Consultas</c:v>
                </c:pt>
                <c:pt idx="1">
                  <c:v>Redacción de Cartas para entidades públicas</c:v>
                </c:pt>
                <c:pt idx="2">
                  <c:v>Redacción de Contratos con proveedores y clientes</c:v>
                </c:pt>
                <c:pt idx="3">
                  <c:v>Redacción de reclamos a proveedores</c:v>
                </c:pt>
                <c:pt idx="4">
                  <c:v>Soporte Legal</c:v>
                </c:pt>
              </c:strCache>
            </c:strRef>
          </c:cat>
          <c:val>
            <c:numRef>
              <c:f>Hoja8!$C$2:$C$6</c:f>
              <c:numCache>
                <c:formatCode>0.000</c:formatCode>
                <c:ptCount val="5"/>
                <c:pt idx="0">
                  <c:v>4.2</c:v>
                </c:pt>
                <c:pt idx="1">
                  <c:v>4.1891891891891895</c:v>
                </c:pt>
                <c:pt idx="2">
                  <c:v>4.1960784313725492</c:v>
                </c:pt>
                <c:pt idx="3">
                  <c:v>4.16</c:v>
                </c:pt>
                <c:pt idx="4">
                  <c:v>4.2380952380952381</c:v>
                </c:pt>
              </c:numCache>
            </c:numRef>
          </c:val>
          <c:extLst>
            <c:ext xmlns:c16="http://schemas.microsoft.com/office/drawing/2014/chart" uri="{C3380CC4-5D6E-409C-BE32-E72D297353CC}">
              <c16:uniqueId val="{00000001-2972-480E-94C6-0F6CB9FB4FD7}"/>
            </c:ext>
          </c:extLst>
        </c:ser>
        <c:ser>
          <c:idx val="2"/>
          <c:order val="2"/>
          <c:tx>
            <c:strRef>
              <c:f>Hoja8!$D$1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Absolución de Consultas</c:v>
                </c:pt>
                <c:pt idx="1">
                  <c:v>Redacción de Cartas para entidades públicas</c:v>
                </c:pt>
                <c:pt idx="2">
                  <c:v>Redacción de Contratos con proveedores y clientes</c:v>
                </c:pt>
                <c:pt idx="3">
                  <c:v>Redacción de reclamos a proveedores</c:v>
                </c:pt>
                <c:pt idx="4">
                  <c:v>Soporte Legal</c:v>
                </c:pt>
              </c:strCache>
            </c:strRef>
          </c:cat>
          <c:val>
            <c:numRef>
              <c:f>Hoja8!$D$2:$D$6</c:f>
              <c:numCache>
                <c:formatCode>0.000</c:formatCode>
                <c:ptCount val="5"/>
                <c:pt idx="0">
                  <c:v>4.408163265306122</c:v>
                </c:pt>
                <c:pt idx="1">
                  <c:v>4.290322580645161</c:v>
                </c:pt>
                <c:pt idx="2">
                  <c:v>4.4130434782608692</c:v>
                </c:pt>
                <c:pt idx="3">
                  <c:v>4.4210526315789478</c:v>
                </c:pt>
                <c:pt idx="4">
                  <c:v>4.4651162790697674</c:v>
                </c:pt>
              </c:numCache>
            </c:numRef>
          </c:val>
          <c:extLst>
            <c:ext xmlns:c16="http://schemas.microsoft.com/office/drawing/2014/chart" uri="{C3380CC4-5D6E-409C-BE32-E72D297353CC}">
              <c16:uniqueId val="{00000002-2972-480E-94C6-0F6CB9FB4FD7}"/>
            </c:ext>
          </c:extLst>
        </c:ser>
        <c:dLbls>
          <c:dLblPos val="outEnd"/>
          <c:showLegendKey val="0"/>
          <c:showVal val="1"/>
          <c:showCatName val="0"/>
          <c:showSerName val="0"/>
          <c:showPercent val="0"/>
          <c:showBubbleSize val="0"/>
        </c:dLbls>
        <c:gapWidth val="267"/>
        <c:overlap val="-43"/>
        <c:axId val="531483007"/>
        <c:axId val="275856959"/>
      </c:barChart>
      <c:catAx>
        <c:axId val="53148300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275856959"/>
        <c:crosses val="autoZero"/>
        <c:auto val="1"/>
        <c:lblAlgn val="ctr"/>
        <c:lblOffset val="100"/>
        <c:noMultiLvlLbl val="0"/>
      </c:catAx>
      <c:valAx>
        <c:axId val="275856959"/>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531483007"/>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r>
              <a:rPr lang="es-PE" dirty="0"/>
              <a:t>Satisfacción Histórica</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endParaRPr lang="es-PE"/>
        </a:p>
      </c:txPr>
    </c:title>
    <c:autoTitleDeleted val="0"/>
    <c:plotArea>
      <c:layout/>
      <c:barChart>
        <c:barDir val="col"/>
        <c:grouping val="clustered"/>
        <c:varyColors val="0"/>
        <c:ser>
          <c:idx val="0"/>
          <c:order val="0"/>
          <c:tx>
            <c:strRef>
              <c:f>Hoja5!$H$16</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Hoja5!$I$15:$K$15</c:f>
              <c:strCache>
                <c:ptCount val="3"/>
                <c:pt idx="0">
                  <c:v>2022</c:v>
                </c:pt>
                <c:pt idx="1">
                  <c:v>2023-01</c:v>
                </c:pt>
                <c:pt idx="2">
                  <c:v>2023-02</c:v>
                </c:pt>
              </c:strCache>
            </c:strRef>
          </c:cat>
          <c:val>
            <c:numRef>
              <c:f>Hoja5!$I$16:$K$16</c:f>
              <c:numCache>
                <c:formatCode>_-* #,##0.000_-;\-* #,##0.000_-;_-* "-"??_-;_-@_-</c:formatCode>
                <c:ptCount val="3"/>
                <c:pt idx="0">
                  <c:v>4.0019999999999998</c:v>
                </c:pt>
                <c:pt idx="1">
                  <c:v>4.0529999999999999</c:v>
                </c:pt>
                <c:pt idx="2" formatCode="0.000">
                  <c:v>4.0974403221167677</c:v>
                </c:pt>
              </c:numCache>
            </c:numRef>
          </c:val>
          <c:extLst>
            <c:ext xmlns:c16="http://schemas.microsoft.com/office/drawing/2014/chart" uri="{C3380CC4-5D6E-409C-BE32-E72D297353CC}">
              <c16:uniqueId val="{00000000-8C99-4307-85FA-291E21AEEBF5}"/>
            </c:ext>
          </c:extLst>
        </c:ser>
        <c:dLbls>
          <c:dLblPos val="outEnd"/>
          <c:showLegendKey val="0"/>
          <c:showVal val="1"/>
          <c:showCatName val="0"/>
          <c:showSerName val="0"/>
          <c:showPercent val="0"/>
          <c:showBubbleSize val="0"/>
        </c:dLbls>
        <c:gapWidth val="267"/>
        <c:overlap val="-43"/>
        <c:axId val="2034780703"/>
        <c:axId val="534613295"/>
      </c:barChart>
      <c:catAx>
        <c:axId val="203478070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534613295"/>
        <c:crosses val="autoZero"/>
        <c:auto val="1"/>
        <c:lblAlgn val="ctr"/>
        <c:lblOffset val="100"/>
        <c:noMultiLvlLbl val="0"/>
      </c:catAx>
      <c:valAx>
        <c:axId val="534613295"/>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2034780703"/>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r>
              <a:rPr lang="es-PE" dirty="0"/>
              <a:t>Satisfacción Histórica (Acumulado)</a:t>
            </a:r>
          </a:p>
        </c:rich>
      </c:tx>
      <c:overlay val="0"/>
      <c:spPr>
        <a:noFill/>
        <a:ln>
          <a:noFill/>
        </a:ln>
        <a:effectLst/>
      </c:spPr>
      <c:txPr>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endParaRPr lang="es-PE"/>
        </a:p>
      </c:txPr>
    </c:title>
    <c:autoTitleDeleted val="0"/>
    <c:plotArea>
      <c:layout/>
      <c:lineChart>
        <c:grouping val="standard"/>
        <c:varyColors val="0"/>
        <c:ser>
          <c:idx val="1"/>
          <c:order val="0"/>
          <c:tx>
            <c:strRef>
              <c:f>Hoja5!$H$19</c:f>
              <c:strCache>
                <c:ptCount val="1"/>
                <c:pt idx="0">
                  <c:v>promedio</c:v>
                </c:pt>
              </c:strCache>
            </c:strRef>
          </c:tx>
          <c:spPr>
            <a:ln w="22225" cap="rnd">
              <a:solidFill>
                <a:schemeClr val="accent2"/>
              </a:solidFill>
              <a:round/>
            </a:ln>
            <a:effectLst/>
          </c:spPr>
          <c:marker>
            <c:symbol val="square"/>
            <c:size val="5"/>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Hoja5!$I$18:$K$18</c:f>
              <c:numCache>
                <c:formatCode>General</c:formatCode>
                <c:ptCount val="3"/>
                <c:pt idx="0">
                  <c:v>2021</c:v>
                </c:pt>
                <c:pt idx="1">
                  <c:v>2022</c:v>
                </c:pt>
                <c:pt idx="2">
                  <c:v>2023</c:v>
                </c:pt>
              </c:numCache>
            </c:numRef>
          </c:cat>
          <c:val>
            <c:numRef>
              <c:f>Hoja5!$I$19:$K$19</c:f>
              <c:numCache>
                <c:formatCode>_-* #,##0.000_-;\-* #,##0.000_-;_-* "-"??_-;_-@_-</c:formatCode>
                <c:ptCount val="3"/>
                <c:pt idx="0">
                  <c:v>4.04</c:v>
                </c:pt>
                <c:pt idx="1">
                  <c:v>4.0019999999999998</c:v>
                </c:pt>
                <c:pt idx="2">
                  <c:v>4.0752201610583842</c:v>
                </c:pt>
              </c:numCache>
            </c:numRef>
          </c:val>
          <c:smooth val="0"/>
          <c:extLst>
            <c:ext xmlns:c16="http://schemas.microsoft.com/office/drawing/2014/chart" uri="{C3380CC4-5D6E-409C-BE32-E72D297353CC}">
              <c16:uniqueId val="{00000000-AE42-4EAB-A1AF-381534AA7C34}"/>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Hoja2!$C$10</c:f>
          <c:strCache>
            <c:ptCount val="1"/>
            <c:pt idx="0">
              <c:v>Universo de la Encuesta 97 colaboradores</c:v>
            </c:pt>
          </c:strCache>
        </c:strRef>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671-456E-BFBA-F5744811FB7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9671-456E-BFBA-F5744811FB74}"/>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65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9671-456E-BFBA-F5744811FB74}"/>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32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9671-456E-BFBA-F5744811FB74}"/>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0.67010309278350511</c:v>
                </c:pt>
                <c:pt idx="1">
                  <c:v>0.32989690721649489</c:v>
                </c:pt>
              </c:numCache>
            </c:numRef>
          </c:val>
          <c:extLst>
            <c:ext xmlns:c16="http://schemas.microsoft.com/office/drawing/2014/chart" uri="{C3380CC4-5D6E-409C-BE32-E72D297353CC}">
              <c16:uniqueId val="{00000004-9671-456E-BFBA-F5744811FB74}"/>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Multiarea</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usado4!$A$50:$A$54</c:f>
              <c:strCache>
                <c:ptCount val="5"/>
                <c:pt idx="0">
                  <c:v>2021</c:v>
                </c:pt>
                <c:pt idx="1">
                  <c:v>2022</c:v>
                </c:pt>
                <c:pt idx="2">
                  <c:v>2023</c:v>
                </c:pt>
                <c:pt idx="3">
                  <c:v>2024-01</c:v>
                </c:pt>
                <c:pt idx="4">
                  <c:v>2024-02</c:v>
                </c:pt>
              </c:strCache>
            </c:strRef>
          </c:cat>
          <c:val>
            <c:numRef>
              <c:f>usado4!$B$50:$B$54</c:f>
              <c:numCache>
                <c:formatCode>0.000</c:formatCode>
                <c:ptCount val="5"/>
                <c:pt idx="0">
                  <c:v>3.508</c:v>
                </c:pt>
                <c:pt idx="1">
                  <c:v>3.496</c:v>
                </c:pt>
                <c:pt idx="2">
                  <c:v>4.0149999999999997</c:v>
                </c:pt>
                <c:pt idx="3">
                  <c:v>4.1832152732847678</c:v>
                </c:pt>
                <c:pt idx="4" formatCode="General">
                  <c:v>4.2350000000000003</c:v>
                </c:pt>
              </c:numCache>
            </c:numRef>
          </c:val>
          <c:extLst>
            <c:ext xmlns:c16="http://schemas.microsoft.com/office/drawing/2014/chart" uri="{C3380CC4-5D6E-409C-BE32-E72D297353CC}">
              <c16:uniqueId val="{00000001-686B-4E18-B6E1-D6CC92752A21}"/>
            </c:ext>
          </c:extLst>
        </c:ser>
        <c:dLbls>
          <c:dLblPos val="outEnd"/>
          <c:showLegendKey val="0"/>
          <c:showVal val="1"/>
          <c:showCatName val="0"/>
          <c:showSerName val="0"/>
          <c:showPercent val="0"/>
          <c:showBubbleSize val="0"/>
        </c:dLbls>
        <c:gapWidth val="267"/>
        <c:overlap val="-43"/>
        <c:axId val="83113136"/>
        <c:axId val="1012194080"/>
      </c:barChart>
      <c:catAx>
        <c:axId val="8311313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1" i="0" u="none" strike="noStrike" kern="1200" cap="none" spc="0" normalizeH="0" baseline="0">
                <a:solidFill>
                  <a:sysClr val="windowText" lastClr="000000"/>
                </a:solidFill>
                <a:latin typeface="+mn-lt"/>
                <a:ea typeface="+mn-ea"/>
                <a:cs typeface="+mn-cs"/>
              </a:defRPr>
            </a:pPr>
            <a:endParaRPr lang="es-PE"/>
          </a:p>
        </c:txPr>
        <c:crossAx val="1012194080"/>
        <c:crosses val="autoZero"/>
        <c:auto val="1"/>
        <c:lblAlgn val="ctr"/>
        <c:lblOffset val="100"/>
        <c:noMultiLvlLbl val="0"/>
      </c:catAx>
      <c:valAx>
        <c:axId val="101219408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83113136"/>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[Administración_2023_2.xlsx]Hoja5!TablaDinámica4</c:name>
    <c:fmtId val="5"/>
  </c:pivotSource>
  <c:chart>
    <c:title>
      <c:tx>
        <c:rich>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r>
              <a:rPr lang="es-PE" sz="1400" noProof="0" dirty="0">
                <a:solidFill>
                  <a:schemeClr val="tx1"/>
                </a:solidFill>
                <a:latin typeface="+mn-lt"/>
              </a:rPr>
              <a:t>Autoevaluación Administración (2 usuarios)</a:t>
            </a:r>
          </a:p>
        </c:rich>
      </c:tx>
      <c:layout>
        <c:manualLayout>
          <c:xMode val="edge"/>
          <c:yMode val="edge"/>
          <c:x val="0.20128278289506643"/>
          <c:y val="4.5289908909036225E-2"/>
        </c:manualLayout>
      </c:layout>
      <c:overlay val="0"/>
      <c:spPr>
        <a:noFill/>
        <a:ln>
          <a:noFill/>
        </a:ln>
        <a:effectLst/>
      </c:spPr>
      <c:txPr>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endParaRPr lang="es-PE"/>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Hoja5!$B$19</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Hoja5!$A$20:$A$24</c:f>
              <c:strCache>
                <c:ptCount val="4"/>
                <c:pt idx="0">
                  <c:v>Administración de Unidades Móviles</c:v>
                </c:pt>
                <c:pt idx="1">
                  <c:v>Comedor</c:v>
                </c:pt>
                <c:pt idx="2">
                  <c:v>Limpieza y Lavandería</c:v>
                </c:pt>
                <c:pt idx="3">
                  <c:v>Soporte Administrativo</c:v>
                </c:pt>
              </c:strCache>
            </c:strRef>
          </c:cat>
          <c:val>
            <c:numRef>
              <c:f>Hoja5!$B$20:$B$24</c:f>
              <c:numCache>
                <c:formatCode>0.000</c:formatCode>
                <c:ptCount val="4"/>
                <c:pt idx="0">
                  <c:v>4</c:v>
                </c:pt>
                <c:pt idx="1">
                  <c:v>4</c:v>
                </c:pt>
                <c:pt idx="2">
                  <c:v>4</c:v>
                </c:pt>
                <c:pt idx="3">
                  <c:v>4</c:v>
                </c:pt>
              </c:numCache>
            </c:numRef>
          </c:val>
          <c:extLst>
            <c:ext xmlns:c16="http://schemas.microsoft.com/office/drawing/2014/chart" uri="{C3380CC4-5D6E-409C-BE32-E72D297353CC}">
              <c16:uniqueId val="{00000000-A86B-4F77-BDEA-28213A890A18}"/>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[Administración_2023_2.xlsx]Hoja6!TablaDinámica5</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GFACI</c:v>
                </c:pt>
                <c:pt idx="1">
                  <c:v>Gestión Humana</c:v>
                </c:pt>
                <c:pt idx="2">
                  <c:v>Agricola</c:v>
                </c:pt>
                <c:pt idx="3">
                  <c:v>Operaciones</c:v>
                </c:pt>
                <c:pt idx="4">
                  <c:v>Industrial</c:v>
                </c:pt>
              </c:strCache>
            </c:strRef>
          </c:cat>
          <c:val>
            <c:numRef>
              <c:f>Hoja6!$B$6:$B$11</c:f>
              <c:numCache>
                <c:formatCode>0.000</c:formatCode>
                <c:ptCount val="5"/>
                <c:pt idx="0">
                  <c:v>4.375</c:v>
                </c:pt>
                <c:pt idx="1">
                  <c:v>4.2142857142857144</c:v>
                </c:pt>
                <c:pt idx="2">
                  <c:v>4.1486486486486482</c:v>
                </c:pt>
                <c:pt idx="3">
                  <c:v>3.8823529411764706</c:v>
                </c:pt>
                <c:pt idx="4">
                  <c:v>3.4736842105263159</c:v>
                </c:pt>
              </c:numCache>
            </c:numRef>
          </c:val>
          <c:extLst>
            <c:ext xmlns:c16="http://schemas.microsoft.com/office/drawing/2014/chart" uri="{C3380CC4-5D6E-409C-BE32-E72D297353CC}">
              <c16:uniqueId val="{00000000-F8B6-4E00-9779-CDF2802EC812}"/>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a:solidFill>
                  <a:schemeClr val="tx1"/>
                </a:solidFill>
                <a:latin typeface="+mn-lt"/>
              </a:rPr>
              <a:t>Satisfacción por Servicios sin Autoevaluación</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Hoja8!$A$2:$A$5</c:f>
              <c:strCache>
                <c:ptCount val="4"/>
                <c:pt idx="0">
                  <c:v>Administración de Unidades Móviles</c:v>
                </c:pt>
                <c:pt idx="1">
                  <c:v>Comedor</c:v>
                </c:pt>
                <c:pt idx="2">
                  <c:v>Limpieza y Lavandería</c:v>
                </c:pt>
                <c:pt idx="3">
                  <c:v>Soporte Administrativo</c:v>
                </c:pt>
              </c:strCache>
            </c:strRef>
          </c:cat>
          <c:val>
            <c:numRef>
              <c:f>Hoja8!$B$2:$B$5</c:f>
              <c:numCache>
                <c:formatCode>_-* #,##0.000_-;\-* #,##0.000_-;_-* "-"??_-;_-@_-</c:formatCode>
                <c:ptCount val="4"/>
                <c:pt idx="0">
                  <c:v>3.9073836961160904</c:v>
                </c:pt>
                <c:pt idx="1">
                  <c:v>3.888157894736842</c:v>
                </c:pt>
                <c:pt idx="2">
                  <c:v>4.0453003875968996</c:v>
                </c:pt>
                <c:pt idx="3">
                  <c:v>4.1660628019323669</c:v>
                </c:pt>
              </c:numCache>
            </c:numRef>
          </c:val>
          <c:extLst>
            <c:ext xmlns:c16="http://schemas.microsoft.com/office/drawing/2014/chart" uri="{C3380CC4-5D6E-409C-BE32-E72D297353CC}">
              <c16:uniqueId val="{00000000-68A4-42CD-9639-5909669C6BEF}"/>
            </c:ext>
          </c:extLst>
        </c:ser>
        <c:ser>
          <c:idx val="1"/>
          <c:order val="1"/>
          <c:tx>
            <c:strRef>
              <c:f>Hoja8!$C$1</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Hoja8!$A$2:$A$5</c:f>
              <c:strCache>
                <c:ptCount val="4"/>
                <c:pt idx="0">
                  <c:v>Administración de Unidades Móviles</c:v>
                </c:pt>
                <c:pt idx="1">
                  <c:v>Comedor</c:v>
                </c:pt>
                <c:pt idx="2">
                  <c:v>Limpieza y Lavandería</c:v>
                </c:pt>
                <c:pt idx="3">
                  <c:v>Soporte Administrativo</c:v>
                </c:pt>
              </c:strCache>
            </c:strRef>
          </c:cat>
          <c:val>
            <c:numRef>
              <c:f>Hoja8!$C$2:$C$5</c:f>
              <c:numCache>
                <c:formatCode>0.000</c:formatCode>
                <c:ptCount val="4"/>
                <c:pt idx="0">
                  <c:v>3.9850746268656718</c:v>
                </c:pt>
                <c:pt idx="1">
                  <c:v>4.0724637681159424</c:v>
                </c:pt>
                <c:pt idx="2">
                  <c:v>4.1399999999999997</c:v>
                </c:pt>
                <c:pt idx="3">
                  <c:v>4.0149253731343286</c:v>
                </c:pt>
              </c:numCache>
            </c:numRef>
          </c:val>
          <c:extLst>
            <c:ext xmlns:c16="http://schemas.microsoft.com/office/drawing/2014/chart" uri="{C3380CC4-5D6E-409C-BE32-E72D297353CC}">
              <c16:uniqueId val="{00000001-68A4-42CD-9639-5909669C6BEF}"/>
            </c:ext>
          </c:extLst>
        </c:ser>
        <c:ser>
          <c:idx val="2"/>
          <c:order val="2"/>
          <c:tx>
            <c:strRef>
              <c:f>Hoja8!$D$1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Hoja8!$A$2:$A$5</c:f>
              <c:strCache>
                <c:ptCount val="4"/>
                <c:pt idx="0">
                  <c:v>Administración de Unidades Móviles</c:v>
                </c:pt>
                <c:pt idx="1">
                  <c:v>Comedor</c:v>
                </c:pt>
                <c:pt idx="2">
                  <c:v>Limpieza y Lavandería</c:v>
                </c:pt>
                <c:pt idx="3">
                  <c:v>Soporte Administrativo</c:v>
                </c:pt>
              </c:strCache>
            </c:strRef>
          </c:cat>
          <c:val>
            <c:numRef>
              <c:f>Hoja8!$D$2:$D$5</c:f>
              <c:numCache>
                <c:formatCode>0.000</c:formatCode>
                <c:ptCount val="4"/>
                <c:pt idx="0">
                  <c:v>3.9333333333333331</c:v>
                </c:pt>
                <c:pt idx="1">
                  <c:v>4.081967213114754</c:v>
                </c:pt>
                <c:pt idx="2">
                  <c:v>4.2105263157894735</c:v>
                </c:pt>
                <c:pt idx="3">
                  <c:v>4.1639344262295079</c:v>
                </c:pt>
              </c:numCache>
            </c:numRef>
          </c:val>
          <c:extLst>
            <c:ext xmlns:c16="http://schemas.microsoft.com/office/drawing/2014/chart" uri="{C3380CC4-5D6E-409C-BE32-E72D297353CC}">
              <c16:uniqueId val="{00000002-68A4-42CD-9639-5909669C6BEF}"/>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r>
              <a:rPr lang="es-PE" dirty="0"/>
              <a:t>Satisfacción Histórica</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endParaRPr lang="es-PE"/>
        </a:p>
      </c:txPr>
    </c:title>
    <c:autoTitleDeleted val="0"/>
    <c:plotArea>
      <c:layout/>
      <c:barChart>
        <c:barDir val="col"/>
        <c:grouping val="clustered"/>
        <c:varyColors val="0"/>
        <c:ser>
          <c:idx val="0"/>
          <c:order val="0"/>
          <c:tx>
            <c:strRef>
              <c:f>Hoja5!$H$16</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Hoja5!$I$15:$K$15</c:f>
              <c:strCache>
                <c:ptCount val="3"/>
                <c:pt idx="0">
                  <c:v>2022</c:v>
                </c:pt>
                <c:pt idx="1">
                  <c:v>2023-01</c:v>
                </c:pt>
                <c:pt idx="2">
                  <c:v>2023-02</c:v>
                </c:pt>
              </c:strCache>
            </c:strRef>
          </c:cat>
          <c:val>
            <c:numRef>
              <c:f>Hoja5!$I$16:$K$16</c:f>
              <c:numCache>
                <c:formatCode>_-* #,##0.000_-;\-* #,##0.000_-;_-* "-"??_-;_-@_-</c:formatCode>
                <c:ptCount val="3"/>
                <c:pt idx="0">
                  <c:v>4.0279999999999996</c:v>
                </c:pt>
                <c:pt idx="1">
                  <c:v>4.117</c:v>
                </c:pt>
                <c:pt idx="2" formatCode="0.000">
                  <c:v>4.2023745130521002</c:v>
                </c:pt>
              </c:numCache>
            </c:numRef>
          </c:val>
          <c:extLst>
            <c:ext xmlns:c16="http://schemas.microsoft.com/office/drawing/2014/chart" uri="{C3380CC4-5D6E-409C-BE32-E72D297353CC}">
              <c16:uniqueId val="{00000000-3EC4-4779-83E1-42BD46D1F3CF}"/>
            </c:ext>
          </c:extLst>
        </c:ser>
        <c:dLbls>
          <c:dLblPos val="outEnd"/>
          <c:showLegendKey val="0"/>
          <c:showVal val="1"/>
          <c:showCatName val="0"/>
          <c:showSerName val="0"/>
          <c:showPercent val="0"/>
          <c:showBubbleSize val="0"/>
        </c:dLbls>
        <c:gapWidth val="267"/>
        <c:overlap val="-43"/>
        <c:axId val="2034780703"/>
        <c:axId val="534613295"/>
      </c:barChart>
      <c:catAx>
        <c:axId val="203478070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534613295"/>
        <c:crosses val="autoZero"/>
        <c:auto val="1"/>
        <c:lblAlgn val="ctr"/>
        <c:lblOffset val="100"/>
        <c:noMultiLvlLbl val="0"/>
      </c:catAx>
      <c:valAx>
        <c:axId val="534613295"/>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2034780703"/>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r>
              <a:rPr lang="es-PE" dirty="0"/>
              <a:t>Satisfacción Histórica</a:t>
            </a:r>
            <a:r>
              <a:rPr lang="es-PE" baseline="0" dirty="0"/>
              <a:t> </a:t>
            </a:r>
            <a:r>
              <a:rPr lang="es-PE" dirty="0"/>
              <a:t>(Acumulado)</a:t>
            </a:r>
          </a:p>
        </c:rich>
      </c:tx>
      <c:overlay val="0"/>
      <c:spPr>
        <a:noFill/>
        <a:ln>
          <a:noFill/>
        </a:ln>
        <a:effectLst/>
      </c:spPr>
      <c:txPr>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endParaRPr lang="es-PE"/>
        </a:p>
      </c:txPr>
    </c:title>
    <c:autoTitleDeleted val="0"/>
    <c:plotArea>
      <c:layout/>
      <c:lineChart>
        <c:grouping val="standard"/>
        <c:varyColors val="0"/>
        <c:ser>
          <c:idx val="1"/>
          <c:order val="0"/>
          <c:tx>
            <c:strRef>
              <c:f>Hoja5!$H$19</c:f>
              <c:strCache>
                <c:ptCount val="1"/>
                <c:pt idx="0">
                  <c:v>promedio</c:v>
                </c:pt>
              </c:strCache>
            </c:strRef>
          </c:tx>
          <c:spPr>
            <a:ln w="22225" cap="rnd">
              <a:solidFill>
                <a:schemeClr val="accent2"/>
              </a:solidFill>
              <a:round/>
            </a:ln>
            <a:effectLst/>
          </c:spPr>
          <c:marker>
            <c:symbol val="square"/>
            <c:size val="5"/>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Hoja5!$I$18:$K$18</c:f>
              <c:numCache>
                <c:formatCode>General</c:formatCode>
                <c:ptCount val="3"/>
                <c:pt idx="0">
                  <c:v>2021</c:v>
                </c:pt>
                <c:pt idx="1">
                  <c:v>2022</c:v>
                </c:pt>
                <c:pt idx="2">
                  <c:v>2023</c:v>
                </c:pt>
              </c:numCache>
            </c:numRef>
          </c:cat>
          <c:val>
            <c:numRef>
              <c:f>Hoja5!$I$19:$K$19</c:f>
              <c:numCache>
                <c:formatCode>_-* #,##0.000_-;\-* #,##0.000_-;_-* "-"??_-;_-@_-</c:formatCode>
                <c:ptCount val="3"/>
                <c:pt idx="0">
                  <c:v>4.04</c:v>
                </c:pt>
                <c:pt idx="1">
                  <c:v>4.0279999999999996</c:v>
                </c:pt>
                <c:pt idx="2">
                  <c:v>4.1596872565260501</c:v>
                </c:pt>
              </c:numCache>
            </c:numRef>
          </c:val>
          <c:smooth val="0"/>
          <c:extLst>
            <c:ext xmlns:c16="http://schemas.microsoft.com/office/drawing/2014/chart" uri="{C3380CC4-5D6E-409C-BE32-E72D297353CC}">
              <c16:uniqueId val="{00000000-D24E-4262-938C-0E1623527510}"/>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Hoja2!$C$10</c:f>
          <c:strCache>
            <c:ptCount val="1"/>
            <c:pt idx="0">
              <c:v>Universo de la Encuesta 151 colaboradores</c:v>
            </c:pt>
          </c:strCache>
        </c:strRef>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1FF-4B71-A261-17E0B9285C1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91FF-4B71-A261-17E0B9285C14}"/>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98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91FF-4B71-A261-17E0B9285C14}"/>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53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91FF-4B71-A261-17E0B9285C14}"/>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0.64900662251655628</c:v>
                </c:pt>
                <c:pt idx="1">
                  <c:v>0.35099337748344372</c:v>
                </c:pt>
              </c:numCache>
            </c:numRef>
          </c:val>
          <c:extLst>
            <c:ext xmlns:c16="http://schemas.microsoft.com/office/drawing/2014/chart" uri="{C3380CC4-5D6E-409C-BE32-E72D297353CC}">
              <c16:uniqueId val="{00000004-91FF-4B71-A261-17E0B9285C14}"/>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[Contabilidad_2023_2.xlsx]Hoja5!TablaDinámica4</c:name>
    <c:fmtId val="3"/>
  </c:pivotSource>
  <c:chart>
    <c:title>
      <c:tx>
        <c:rich>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r>
              <a:rPr lang="es-PE" sz="1400" noProof="0" dirty="0">
                <a:solidFill>
                  <a:schemeClr val="tx1"/>
                </a:solidFill>
                <a:latin typeface="+mn-lt"/>
              </a:rPr>
              <a:t>Autoevaluación Contabilidad (4 usuarios)</a:t>
            </a:r>
          </a:p>
        </c:rich>
      </c:tx>
      <c:overlay val="0"/>
      <c:spPr>
        <a:noFill/>
        <a:ln>
          <a:noFill/>
        </a:ln>
        <a:effectLst/>
      </c:spPr>
      <c:txPr>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endParaRPr lang="es-PE"/>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Hoja5!$B$19</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Hoja5!$A$20:$A$25</c:f>
              <c:strCache>
                <c:ptCount val="5"/>
                <c:pt idx="0">
                  <c:v>Capacitación y orientación en temas contables</c:v>
                </c:pt>
                <c:pt idx="1">
                  <c:v>Contabilidad de Activos (Alta/Baja y control de Activos Fijos)</c:v>
                </c:pt>
                <c:pt idx="2">
                  <c:v>Contabilidad Financiera</c:v>
                </c:pt>
                <c:pt idx="3">
                  <c:v>Contabilidad Tributaria</c:v>
                </c:pt>
                <c:pt idx="4">
                  <c:v>Entregas a rendir y reembolsos</c:v>
                </c:pt>
              </c:strCache>
            </c:strRef>
          </c:cat>
          <c:val>
            <c:numRef>
              <c:f>Hoja5!$B$20:$B$25</c:f>
              <c:numCache>
                <c:formatCode>0.000</c:formatCode>
                <c:ptCount val="5"/>
                <c:pt idx="0">
                  <c:v>4.5</c:v>
                </c:pt>
                <c:pt idx="1">
                  <c:v>4.5</c:v>
                </c:pt>
                <c:pt idx="2">
                  <c:v>4.75</c:v>
                </c:pt>
                <c:pt idx="3">
                  <c:v>4.75</c:v>
                </c:pt>
                <c:pt idx="4">
                  <c:v>4.75</c:v>
                </c:pt>
              </c:numCache>
            </c:numRef>
          </c:val>
          <c:extLst>
            <c:ext xmlns:c16="http://schemas.microsoft.com/office/drawing/2014/chart" uri="{C3380CC4-5D6E-409C-BE32-E72D297353CC}">
              <c16:uniqueId val="{00000000-51EE-4761-A91F-5C3C917D66F4}"/>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[Contabilidad_2023_2.xlsx]Hoja6!TablaDinámica5</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Gestión Humana</c:v>
                </c:pt>
                <c:pt idx="1">
                  <c:v>GFACI</c:v>
                </c:pt>
                <c:pt idx="2">
                  <c:v>Operaciones</c:v>
                </c:pt>
                <c:pt idx="3">
                  <c:v>Industrial</c:v>
                </c:pt>
                <c:pt idx="4">
                  <c:v>Agricola</c:v>
                </c:pt>
              </c:strCache>
            </c:strRef>
          </c:cat>
          <c:val>
            <c:numRef>
              <c:f>Hoja6!$B$6:$B$11</c:f>
              <c:numCache>
                <c:formatCode>0.000</c:formatCode>
                <c:ptCount val="5"/>
                <c:pt idx="0">
                  <c:v>4.5999999999999996</c:v>
                </c:pt>
                <c:pt idx="1">
                  <c:v>4.2823529411764705</c:v>
                </c:pt>
                <c:pt idx="2">
                  <c:v>4.1111111111111107</c:v>
                </c:pt>
                <c:pt idx="3">
                  <c:v>4.0172413793103452</c:v>
                </c:pt>
                <c:pt idx="4">
                  <c:v>3.9411764705882355</c:v>
                </c:pt>
              </c:numCache>
            </c:numRef>
          </c:val>
          <c:extLst>
            <c:ext xmlns:c16="http://schemas.microsoft.com/office/drawing/2014/chart" uri="{C3380CC4-5D6E-409C-BE32-E72D297353CC}">
              <c16:uniqueId val="{00000000-DABA-44B6-9A08-DCBB76CA02B6}"/>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a:solidFill>
                  <a:schemeClr val="tx1"/>
                </a:solidFill>
                <a:latin typeface="+mn-lt"/>
              </a:rPr>
              <a:t>Satisfacción por Servicios sin Autoevaluación</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Capacitación y orientación en temas contables</c:v>
                </c:pt>
                <c:pt idx="1">
                  <c:v>Contabilidad de Activos (Alta/Baja y control de Activos Fijos)</c:v>
                </c:pt>
                <c:pt idx="2">
                  <c:v>Contabilidad Financiera</c:v>
                </c:pt>
                <c:pt idx="3">
                  <c:v>Contabilidad Tributaria</c:v>
                </c:pt>
                <c:pt idx="4">
                  <c:v>Entregas a rendir y reembolsos</c:v>
                </c:pt>
              </c:strCache>
            </c:strRef>
          </c:cat>
          <c:val>
            <c:numRef>
              <c:f>Hoja8!$B$2:$B$6</c:f>
              <c:numCache>
                <c:formatCode>_-* #,##0.000_-;\-* #,##0.000_-;_-* "-"??_-;_-@_-</c:formatCode>
                <c:ptCount val="5"/>
                <c:pt idx="0">
                  <c:v>3.9649122807017543</c:v>
                </c:pt>
                <c:pt idx="1">
                  <c:v>3.8463438735177862</c:v>
                </c:pt>
                <c:pt idx="2">
                  <c:v>4.0340909090909092</c:v>
                </c:pt>
                <c:pt idx="3">
                  <c:v>4.2320945945945949</c:v>
                </c:pt>
              </c:numCache>
            </c:numRef>
          </c:val>
          <c:extLst>
            <c:ext xmlns:c16="http://schemas.microsoft.com/office/drawing/2014/chart" uri="{C3380CC4-5D6E-409C-BE32-E72D297353CC}">
              <c16:uniqueId val="{00000000-B472-4796-B0F7-F84D3A70EEC7}"/>
            </c:ext>
          </c:extLst>
        </c:ser>
        <c:ser>
          <c:idx val="1"/>
          <c:order val="1"/>
          <c:tx>
            <c:strRef>
              <c:f>Hoja8!$C$1</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Capacitación y orientación en temas contables</c:v>
                </c:pt>
                <c:pt idx="1">
                  <c:v>Contabilidad de Activos (Alta/Baja y control de Activos Fijos)</c:v>
                </c:pt>
                <c:pt idx="2">
                  <c:v>Contabilidad Financiera</c:v>
                </c:pt>
                <c:pt idx="3">
                  <c:v>Contabilidad Tributaria</c:v>
                </c:pt>
                <c:pt idx="4">
                  <c:v>Entregas a rendir y reembolsos</c:v>
                </c:pt>
              </c:strCache>
            </c:strRef>
          </c:cat>
          <c:val>
            <c:numRef>
              <c:f>Hoja8!$C$2:$C$6</c:f>
              <c:numCache>
                <c:formatCode>0.000</c:formatCode>
                <c:ptCount val="5"/>
                <c:pt idx="0">
                  <c:v>4</c:v>
                </c:pt>
                <c:pt idx="1">
                  <c:v>4.0625</c:v>
                </c:pt>
                <c:pt idx="2">
                  <c:v>4.145161290322581</c:v>
                </c:pt>
                <c:pt idx="3">
                  <c:v>4.2280701754385968</c:v>
                </c:pt>
                <c:pt idx="4">
                  <c:v>4.1470588235294121</c:v>
                </c:pt>
              </c:numCache>
            </c:numRef>
          </c:val>
          <c:extLst>
            <c:ext xmlns:c16="http://schemas.microsoft.com/office/drawing/2014/chart" uri="{C3380CC4-5D6E-409C-BE32-E72D297353CC}">
              <c16:uniqueId val="{00000001-B472-4796-B0F7-F84D3A70EEC7}"/>
            </c:ext>
          </c:extLst>
        </c:ser>
        <c:ser>
          <c:idx val="2"/>
          <c:order val="2"/>
          <c:tx>
            <c:strRef>
              <c:f>Hoja8!$D$1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Capacitación y orientación en temas contables</c:v>
                </c:pt>
                <c:pt idx="1">
                  <c:v>Contabilidad de Activos (Alta/Baja y control de Activos Fijos)</c:v>
                </c:pt>
                <c:pt idx="2">
                  <c:v>Contabilidad Financiera</c:v>
                </c:pt>
                <c:pt idx="3">
                  <c:v>Contabilidad Tributaria</c:v>
                </c:pt>
                <c:pt idx="4">
                  <c:v>Entregas a rendir y reembolsos</c:v>
                </c:pt>
              </c:strCache>
            </c:strRef>
          </c:cat>
          <c:val>
            <c:numRef>
              <c:f>Hoja8!$D$2:$D$6</c:f>
              <c:numCache>
                <c:formatCode>0.000</c:formatCode>
                <c:ptCount val="5"/>
                <c:pt idx="0">
                  <c:v>4.0886075949367084</c:v>
                </c:pt>
                <c:pt idx="1">
                  <c:v>4.0615384615384613</c:v>
                </c:pt>
                <c:pt idx="2">
                  <c:v>4.2272727272727275</c:v>
                </c:pt>
                <c:pt idx="3">
                  <c:v>4.4285714285714288</c:v>
                </c:pt>
                <c:pt idx="4">
                  <c:v>4.2058823529411766</c:v>
                </c:pt>
              </c:numCache>
            </c:numRef>
          </c:val>
          <c:extLst>
            <c:ext xmlns:c16="http://schemas.microsoft.com/office/drawing/2014/chart" uri="{C3380CC4-5D6E-409C-BE32-E72D297353CC}">
              <c16:uniqueId val="{00000002-B472-4796-B0F7-F84D3A70EEC7}"/>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r>
              <a:rPr lang="es-ES" dirty="0"/>
              <a:t>Satisfacción Histórica</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endParaRPr lang="es-PE"/>
        </a:p>
      </c:txPr>
    </c:title>
    <c:autoTitleDeleted val="0"/>
    <c:plotArea>
      <c:layout/>
      <c:barChart>
        <c:barDir val="col"/>
        <c:grouping val="clustered"/>
        <c:varyColors val="0"/>
        <c:ser>
          <c:idx val="0"/>
          <c:order val="0"/>
          <c:tx>
            <c:strRef>
              <c:f>Hoja5!$H$16</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Hoja5!$I$15:$K$15</c:f>
              <c:strCache>
                <c:ptCount val="3"/>
                <c:pt idx="0">
                  <c:v>2022</c:v>
                </c:pt>
                <c:pt idx="1">
                  <c:v>2023-01</c:v>
                </c:pt>
                <c:pt idx="2">
                  <c:v>2023-02</c:v>
                </c:pt>
              </c:strCache>
            </c:strRef>
          </c:cat>
          <c:val>
            <c:numRef>
              <c:f>Hoja5!$I$16:$K$16</c:f>
              <c:numCache>
                <c:formatCode>_-* #,##0.000_-;\-* #,##0.000_-;_-* "-"??_-;_-@_-</c:formatCode>
                <c:ptCount val="3"/>
                <c:pt idx="1">
                  <c:v>4.2009999999999996</c:v>
                </c:pt>
                <c:pt idx="2" formatCode="0.000">
                  <c:v>4.3012176288904733</c:v>
                </c:pt>
              </c:numCache>
            </c:numRef>
          </c:val>
          <c:extLst>
            <c:ext xmlns:c16="http://schemas.microsoft.com/office/drawing/2014/chart" uri="{C3380CC4-5D6E-409C-BE32-E72D297353CC}">
              <c16:uniqueId val="{00000000-F161-4F52-9A07-1599E4213730}"/>
            </c:ext>
          </c:extLst>
        </c:ser>
        <c:dLbls>
          <c:dLblPos val="outEnd"/>
          <c:showLegendKey val="0"/>
          <c:showVal val="1"/>
          <c:showCatName val="0"/>
          <c:showSerName val="0"/>
          <c:showPercent val="0"/>
          <c:showBubbleSize val="0"/>
        </c:dLbls>
        <c:gapWidth val="267"/>
        <c:overlap val="-43"/>
        <c:axId val="2034780703"/>
        <c:axId val="534613295"/>
      </c:barChart>
      <c:catAx>
        <c:axId val="203478070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534613295"/>
        <c:crosses val="autoZero"/>
        <c:auto val="1"/>
        <c:lblAlgn val="ctr"/>
        <c:lblOffset val="100"/>
        <c:noMultiLvlLbl val="0"/>
      </c:catAx>
      <c:valAx>
        <c:axId val="534613295"/>
        <c:scaling>
          <c:orientation val="minMax"/>
        </c:scaling>
        <c:delete val="0"/>
        <c:axPos val="l"/>
        <c:majorGridlines>
          <c:spPr>
            <a:ln w="9525" cap="flat" cmpd="sng" algn="ctr">
              <a:solidFill>
                <a:schemeClr val="dk1">
                  <a:lumMod val="15000"/>
                  <a:lumOff val="85000"/>
                </a:schemeClr>
              </a:solidFill>
              <a:round/>
            </a:ln>
            <a:effectLst/>
          </c:spPr>
        </c:majorGridlines>
        <c:numFmt formatCode="_-* #,##0.000_-;\-* #,##0.000_-;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2034780703"/>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Multiarea (Acumulado)</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trendline>
            <c:spPr>
              <a:ln w="19050" cap="rnd">
                <a:solidFill>
                  <a:schemeClr val="accent1"/>
                </a:solidFill>
                <a:prstDash val="sysDot"/>
              </a:ln>
              <a:effectLst/>
            </c:spPr>
            <c:trendlineType val="poly"/>
            <c:order val="2"/>
            <c:dispRSqr val="0"/>
            <c:dispEq val="0"/>
          </c:trendline>
          <c:cat>
            <c:strRef>
              <c:f>usado4!$H$50:$H$53</c:f>
              <c:strCache>
                <c:ptCount val="4"/>
                <c:pt idx="0">
                  <c:v>2021</c:v>
                </c:pt>
                <c:pt idx="1">
                  <c:v>2022</c:v>
                </c:pt>
                <c:pt idx="2">
                  <c:v>2023</c:v>
                </c:pt>
                <c:pt idx="3">
                  <c:v>2024</c:v>
                </c:pt>
              </c:strCache>
            </c:strRef>
          </c:cat>
          <c:val>
            <c:numRef>
              <c:f>usado4!$I$50:$I$53</c:f>
              <c:numCache>
                <c:formatCode>0.000</c:formatCode>
                <c:ptCount val="4"/>
                <c:pt idx="0">
                  <c:v>3.508</c:v>
                </c:pt>
                <c:pt idx="1">
                  <c:v>3.496</c:v>
                </c:pt>
                <c:pt idx="2">
                  <c:v>4.0149999999999997</c:v>
                </c:pt>
                <c:pt idx="3">
                  <c:v>4.2091076366423845</c:v>
                </c:pt>
              </c:numCache>
            </c:numRef>
          </c:val>
          <c:extLst>
            <c:ext xmlns:c16="http://schemas.microsoft.com/office/drawing/2014/chart" uri="{C3380CC4-5D6E-409C-BE32-E72D297353CC}">
              <c16:uniqueId val="{00000001-DC37-42B3-8787-3ADA43AF8EAA}"/>
            </c:ext>
          </c:extLst>
        </c:ser>
        <c:dLbls>
          <c:dLblPos val="outEnd"/>
          <c:showLegendKey val="0"/>
          <c:showVal val="1"/>
          <c:showCatName val="0"/>
          <c:showSerName val="0"/>
          <c:showPercent val="0"/>
          <c:showBubbleSize val="0"/>
        </c:dLbls>
        <c:gapWidth val="267"/>
        <c:overlap val="-43"/>
        <c:axId val="98144624"/>
        <c:axId val="1012206080"/>
      </c:barChart>
      <c:catAx>
        <c:axId val="98144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1" i="0" u="none" strike="noStrike" kern="1200" cap="none" spc="0" normalizeH="0" baseline="0">
                <a:solidFill>
                  <a:sysClr val="windowText" lastClr="000000"/>
                </a:solidFill>
                <a:latin typeface="+mn-lt"/>
                <a:ea typeface="+mn-ea"/>
                <a:cs typeface="+mn-cs"/>
              </a:defRPr>
            </a:pPr>
            <a:endParaRPr lang="es-PE"/>
          </a:p>
        </c:txPr>
        <c:crossAx val="1012206080"/>
        <c:crosses val="autoZero"/>
        <c:auto val="1"/>
        <c:lblAlgn val="ctr"/>
        <c:lblOffset val="100"/>
        <c:noMultiLvlLbl val="0"/>
      </c:catAx>
      <c:valAx>
        <c:axId val="101220608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98144624"/>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r>
              <a:rPr lang="es-ES" dirty="0"/>
              <a:t>Satisfacción Histórica</a:t>
            </a:r>
            <a:r>
              <a:rPr lang="es-ES" baseline="0" dirty="0"/>
              <a:t> </a:t>
            </a:r>
            <a:r>
              <a:rPr lang="es-ES" dirty="0"/>
              <a:t>(Acumulado)</a:t>
            </a:r>
          </a:p>
        </c:rich>
      </c:tx>
      <c:overlay val="0"/>
      <c:spPr>
        <a:noFill/>
        <a:ln>
          <a:noFill/>
        </a:ln>
        <a:effectLst/>
      </c:spPr>
      <c:txPr>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endParaRPr lang="es-PE"/>
        </a:p>
      </c:txPr>
    </c:title>
    <c:autoTitleDeleted val="0"/>
    <c:plotArea>
      <c:layout/>
      <c:lineChart>
        <c:grouping val="standard"/>
        <c:varyColors val="0"/>
        <c:ser>
          <c:idx val="1"/>
          <c:order val="0"/>
          <c:tx>
            <c:strRef>
              <c:f>Hoja5!$H$19</c:f>
              <c:strCache>
                <c:ptCount val="1"/>
                <c:pt idx="0">
                  <c:v>promedio</c:v>
                </c:pt>
              </c:strCache>
            </c:strRef>
          </c:tx>
          <c:spPr>
            <a:ln w="22225" cap="rnd">
              <a:solidFill>
                <a:schemeClr val="accent2"/>
              </a:solidFill>
              <a:round/>
            </a:ln>
            <a:effectLst/>
          </c:spPr>
          <c:marker>
            <c:symbol val="square"/>
            <c:size val="5"/>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Hoja5!$I$18:$K$18</c:f>
              <c:numCache>
                <c:formatCode>General</c:formatCode>
                <c:ptCount val="3"/>
                <c:pt idx="0">
                  <c:v>2021</c:v>
                </c:pt>
                <c:pt idx="1">
                  <c:v>2022</c:v>
                </c:pt>
                <c:pt idx="2">
                  <c:v>2023</c:v>
                </c:pt>
              </c:numCache>
            </c:numRef>
          </c:cat>
          <c:val>
            <c:numRef>
              <c:f>Hoja5!$I$19:$K$19</c:f>
              <c:numCache>
                <c:formatCode>General</c:formatCode>
                <c:ptCount val="3"/>
                <c:pt idx="2" formatCode="_-* #,##0.000_-;\-* #,##0.000_-;_-* &quot;-&quot;??_-;_-@_-">
                  <c:v>4.2511088144452369</c:v>
                </c:pt>
              </c:numCache>
            </c:numRef>
          </c:val>
          <c:smooth val="0"/>
          <c:extLst>
            <c:ext xmlns:c16="http://schemas.microsoft.com/office/drawing/2014/chart" uri="{C3380CC4-5D6E-409C-BE32-E72D297353CC}">
              <c16:uniqueId val="{00000000-2175-4AEC-B53E-2D22ED8EB389}"/>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Hoja2!$C$10</c:f>
          <c:strCache>
            <c:ptCount val="1"/>
            <c:pt idx="0">
              <c:v>Universo de la Encuesta 95 colaboradores</c:v>
            </c:pt>
          </c:strCache>
        </c:strRef>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203-4721-8422-809DAE83DA2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203-4721-8422-809DAE83DA2F}"/>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76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8203-4721-8422-809DAE83DA2F}"/>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19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8203-4721-8422-809DAE83DA2F}"/>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0.8</c:v>
                </c:pt>
                <c:pt idx="1">
                  <c:v>0.19999999999999996</c:v>
                </c:pt>
              </c:numCache>
            </c:numRef>
          </c:val>
          <c:extLst>
            <c:ext xmlns:c16="http://schemas.microsoft.com/office/drawing/2014/chart" uri="{C3380CC4-5D6E-409C-BE32-E72D297353CC}">
              <c16:uniqueId val="{00000004-8203-4721-8422-809DAE83DA2F}"/>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[Control de Gestión_2023_2.xlsx]Hoja5!TablaDinámica4</c:name>
    <c:fmtId val="3"/>
  </c:pivotSource>
  <c:chart>
    <c:title>
      <c:tx>
        <c:rich>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r>
              <a:rPr lang="es-PE" sz="1400" noProof="0" dirty="0">
                <a:solidFill>
                  <a:schemeClr val="tx1"/>
                </a:solidFill>
                <a:latin typeface="+mn-lt"/>
              </a:rPr>
              <a:t>Autoevaluación Control de Gestión (3 usuarios)</a:t>
            </a:r>
          </a:p>
        </c:rich>
      </c:tx>
      <c:overlay val="0"/>
      <c:spPr>
        <a:noFill/>
        <a:ln>
          <a:noFill/>
        </a:ln>
        <a:effectLst/>
      </c:spPr>
      <c:txPr>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endParaRPr lang="es-PE"/>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Hoja5!$B$19</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Hoja5!$A$20:$A$24</c:f>
              <c:strCache>
                <c:ptCount val="4"/>
                <c:pt idx="0">
                  <c:v>Consultas y orientaciones</c:v>
                </c:pt>
                <c:pt idx="1">
                  <c:v>Control y seguimiento de gastos y costos</c:v>
                </c:pt>
                <c:pt idx="2">
                  <c:v>Gestión y Control de Inversiones</c:v>
                </c:pt>
                <c:pt idx="3">
                  <c:v>Presupuestos y Proyecciones Mensuales y Anuales</c:v>
                </c:pt>
              </c:strCache>
            </c:strRef>
          </c:cat>
          <c:val>
            <c:numRef>
              <c:f>Hoja5!$B$20:$B$24</c:f>
              <c:numCache>
                <c:formatCode>0.000</c:formatCode>
                <c:ptCount val="4"/>
                <c:pt idx="0">
                  <c:v>5</c:v>
                </c:pt>
                <c:pt idx="1">
                  <c:v>5</c:v>
                </c:pt>
                <c:pt idx="2">
                  <c:v>5</c:v>
                </c:pt>
                <c:pt idx="3">
                  <c:v>5</c:v>
                </c:pt>
              </c:numCache>
            </c:numRef>
          </c:val>
          <c:extLst>
            <c:ext xmlns:c16="http://schemas.microsoft.com/office/drawing/2014/chart" uri="{C3380CC4-5D6E-409C-BE32-E72D297353CC}">
              <c16:uniqueId val="{00000000-0E4B-4B7C-B3D6-C7DE09D05501}"/>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[Control de Gestión_2023_2.xlsx]Hoja6!TablaDinámica5</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Industrial</c:v>
                </c:pt>
                <c:pt idx="1">
                  <c:v>Gestión Humana</c:v>
                </c:pt>
                <c:pt idx="2">
                  <c:v>GFACI</c:v>
                </c:pt>
                <c:pt idx="3">
                  <c:v>Agricola</c:v>
                </c:pt>
                <c:pt idx="4">
                  <c:v>Operaciones</c:v>
                </c:pt>
              </c:strCache>
            </c:strRef>
          </c:cat>
          <c:val>
            <c:numRef>
              <c:f>Hoja6!$B$6:$B$11</c:f>
              <c:numCache>
                <c:formatCode>0.000</c:formatCode>
                <c:ptCount val="5"/>
                <c:pt idx="0">
                  <c:v>4.5151515151515156</c:v>
                </c:pt>
                <c:pt idx="1">
                  <c:v>4.5121951219512191</c:v>
                </c:pt>
                <c:pt idx="2">
                  <c:v>4.3157894736842106</c:v>
                </c:pt>
                <c:pt idx="3">
                  <c:v>4.213483146067416</c:v>
                </c:pt>
                <c:pt idx="4">
                  <c:v>4.1399999999999997</c:v>
                </c:pt>
              </c:numCache>
            </c:numRef>
          </c:val>
          <c:extLst>
            <c:ext xmlns:c16="http://schemas.microsoft.com/office/drawing/2014/chart" uri="{C3380CC4-5D6E-409C-BE32-E72D297353CC}">
              <c16:uniqueId val="{00000000-90DA-42AE-B9E3-D9150114E045}"/>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a:solidFill>
                  <a:schemeClr val="tx1"/>
                </a:solidFill>
                <a:latin typeface="+mn-lt"/>
              </a:rPr>
              <a:t>Satisfacción por Servicios sin Autoevaluación</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2023-01</c:v>
                </c:pt>
              </c:strCache>
            </c:strRef>
          </c:tx>
          <c:spPr>
            <a:solidFill>
              <a:schemeClr val="accent1"/>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Hoja8!$A$2:$A$5</c:f>
              <c:strCache>
                <c:ptCount val="4"/>
                <c:pt idx="0">
                  <c:v>Consultas y orientaciones</c:v>
                </c:pt>
                <c:pt idx="1">
                  <c:v>Control y seguimiento de gastos y costos</c:v>
                </c:pt>
                <c:pt idx="2">
                  <c:v>Gestión y Control de Inversiones</c:v>
                </c:pt>
                <c:pt idx="3">
                  <c:v>Presupuestos y Proyecciones Mensuales y Anuales</c:v>
                </c:pt>
              </c:strCache>
            </c:strRef>
          </c:cat>
          <c:val>
            <c:numRef>
              <c:f>Hoja8!$B$2:$B$5</c:f>
              <c:numCache>
                <c:formatCode>0.000</c:formatCode>
                <c:ptCount val="4"/>
                <c:pt idx="0">
                  <c:v>4.36231884057971</c:v>
                </c:pt>
                <c:pt idx="1">
                  <c:v>4.1846153846153848</c:v>
                </c:pt>
                <c:pt idx="2">
                  <c:v>4.1166666666666663</c:v>
                </c:pt>
                <c:pt idx="3">
                  <c:v>4.1384615384615389</c:v>
                </c:pt>
              </c:numCache>
            </c:numRef>
          </c:val>
          <c:extLst>
            <c:ext xmlns:c16="http://schemas.microsoft.com/office/drawing/2014/chart" uri="{C3380CC4-5D6E-409C-BE32-E72D297353CC}">
              <c16:uniqueId val="{00000000-B366-48F7-BA4B-862A561F9EF6}"/>
            </c:ext>
          </c:extLst>
        </c:ser>
        <c:ser>
          <c:idx val="1"/>
          <c:order val="1"/>
          <c:tx>
            <c:strRef>
              <c:f>Hoja8!$C$1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Hoja8!$A$2:$A$5</c:f>
              <c:strCache>
                <c:ptCount val="4"/>
                <c:pt idx="0">
                  <c:v>Consultas y orientaciones</c:v>
                </c:pt>
                <c:pt idx="1">
                  <c:v>Control y seguimiento de gastos y costos</c:v>
                </c:pt>
                <c:pt idx="2">
                  <c:v>Gestión y Control de Inversiones</c:v>
                </c:pt>
                <c:pt idx="3">
                  <c:v>Presupuestos y Proyecciones Mensuales y Anuales</c:v>
                </c:pt>
              </c:strCache>
            </c:strRef>
          </c:cat>
          <c:val>
            <c:numRef>
              <c:f>Hoja8!$C$2:$C$5</c:f>
              <c:numCache>
                <c:formatCode>0.000</c:formatCode>
                <c:ptCount val="4"/>
                <c:pt idx="0">
                  <c:v>4.4142857142857146</c:v>
                </c:pt>
                <c:pt idx="1">
                  <c:v>4.2857142857142856</c:v>
                </c:pt>
                <c:pt idx="2">
                  <c:v>4.2295081967213113</c:v>
                </c:pt>
                <c:pt idx="3">
                  <c:v>4.27536231884058</c:v>
                </c:pt>
              </c:numCache>
            </c:numRef>
          </c:val>
          <c:extLst>
            <c:ext xmlns:c16="http://schemas.microsoft.com/office/drawing/2014/chart" uri="{C3380CC4-5D6E-409C-BE32-E72D297353CC}">
              <c16:uniqueId val="{00000001-B366-48F7-BA4B-862A561F9EF6}"/>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r>
              <a:rPr lang="es-PE" dirty="0"/>
              <a:t>Satisfacción Histórica</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endParaRPr lang="es-PE"/>
        </a:p>
      </c:txPr>
    </c:title>
    <c:autoTitleDeleted val="0"/>
    <c:plotArea>
      <c:layout/>
      <c:barChart>
        <c:barDir val="col"/>
        <c:grouping val="clustered"/>
        <c:varyColors val="0"/>
        <c:ser>
          <c:idx val="0"/>
          <c:order val="0"/>
          <c:tx>
            <c:strRef>
              <c:f>Hoja5!$H$16</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Hoja5!$I$15:$K$15</c:f>
              <c:strCache>
                <c:ptCount val="3"/>
                <c:pt idx="0">
                  <c:v>2022</c:v>
                </c:pt>
                <c:pt idx="1">
                  <c:v>2023-01</c:v>
                </c:pt>
                <c:pt idx="2">
                  <c:v>2023-02</c:v>
                </c:pt>
              </c:strCache>
            </c:strRef>
          </c:cat>
          <c:val>
            <c:numRef>
              <c:f>Hoja5!$I$16:$K$16</c:f>
              <c:numCache>
                <c:formatCode>_-* #,##0.000_-;\-* #,##0.000_-;_-* "-"??_-;_-@_-</c:formatCode>
                <c:ptCount val="3"/>
                <c:pt idx="0" formatCode="General">
                  <c:v>2.956</c:v>
                </c:pt>
                <c:pt idx="1">
                  <c:v>3.202</c:v>
                </c:pt>
                <c:pt idx="2" formatCode="0.000">
                  <c:v>3.6760459705991173</c:v>
                </c:pt>
              </c:numCache>
            </c:numRef>
          </c:val>
          <c:extLst>
            <c:ext xmlns:c16="http://schemas.microsoft.com/office/drawing/2014/chart" uri="{C3380CC4-5D6E-409C-BE32-E72D297353CC}">
              <c16:uniqueId val="{00000000-D8FB-4961-9B58-FBE5CDBC7DC9}"/>
            </c:ext>
          </c:extLst>
        </c:ser>
        <c:dLbls>
          <c:dLblPos val="outEnd"/>
          <c:showLegendKey val="0"/>
          <c:showVal val="1"/>
          <c:showCatName val="0"/>
          <c:showSerName val="0"/>
          <c:showPercent val="0"/>
          <c:showBubbleSize val="0"/>
        </c:dLbls>
        <c:gapWidth val="267"/>
        <c:overlap val="-43"/>
        <c:axId val="2034780703"/>
        <c:axId val="534613295"/>
      </c:barChart>
      <c:catAx>
        <c:axId val="203478070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534613295"/>
        <c:crosses val="autoZero"/>
        <c:auto val="1"/>
        <c:lblAlgn val="ctr"/>
        <c:lblOffset val="100"/>
        <c:noMultiLvlLbl val="0"/>
      </c:catAx>
      <c:valAx>
        <c:axId val="534613295"/>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2034780703"/>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r>
              <a:rPr lang="es-PE" dirty="0"/>
              <a:t>Satisfacción Histórica</a:t>
            </a:r>
            <a:r>
              <a:rPr lang="es-PE" baseline="0" dirty="0"/>
              <a:t> </a:t>
            </a:r>
            <a:r>
              <a:rPr lang="es-PE" dirty="0"/>
              <a:t>(Acumulado)</a:t>
            </a:r>
          </a:p>
        </c:rich>
      </c:tx>
      <c:overlay val="0"/>
      <c:spPr>
        <a:noFill/>
        <a:ln>
          <a:noFill/>
        </a:ln>
        <a:effectLst/>
      </c:spPr>
      <c:txPr>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endParaRPr lang="es-PE"/>
        </a:p>
      </c:txPr>
    </c:title>
    <c:autoTitleDeleted val="0"/>
    <c:plotArea>
      <c:layout/>
      <c:lineChart>
        <c:grouping val="standard"/>
        <c:varyColors val="0"/>
        <c:ser>
          <c:idx val="1"/>
          <c:order val="0"/>
          <c:tx>
            <c:strRef>
              <c:f>Hoja5!$H$19</c:f>
              <c:strCache>
                <c:ptCount val="1"/>
                <c:pt idx="0">
                  <c:v>promedio</c:v>
                </c:pt>
              </c:strCache>
            </c:strRef>
          </c:tx>
          <c:spPr>
            <a:ln w="22225" cap="rnd">
              <a:solidFill>
                <a:schemeClr val="accent2"/>
              </a:solidFill>
              <a:round/>
            </a:ln>
            <a:effectLst/>
          </c:spPr>
          <c:marker>
            <c:symbol val="square"/>
            <c:size val="5"/>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Hoja5!$I$18:$K$18</c:f>
              <c:numCache>
                <c:formatCode>General</c:formatCode>
                <c:ptCount val="3"/>
                <c:pt idx="0">
                  <c:v>2021</c:v>
                </c:pt>
                <c:pt idx="1">
                  <c:v>2022</c:v>
                </c:pt>
                <c:pt idx="2">
                  <c:v>2023</c:v>
                </c:pt>
              </c:numCache>
            </c:numRef>
          </c:cat>
          <c:val>
            <c:numRef>
              <c:f>Hoja5!$I$19:$K$19</c:f>
              <c:numCache>
                <c:formatCode>General</c:formatCode>
                <c:ptCount val="3"/>
                <c:pt idx="0" formatCode="0.000">
                  <c:v>3.31</c:v>
                </c:pt>
                <c:pt idx="1">
                  <c:v>2.956</c:v>
                </c:pt>
                <c:pt idx="2" formatCode="_-* #,##0.000_-;\-* #,##0.000_-;_-* &quot;-&quot;??_-;_-@_-">
                  <c:v>3.4390229852995589</c:v>
                </c:pt>
              </c:numCache>
            </c:numRef>
          </c:val>
          <c:smooth val="0"/>
          <c:extLst>
            <c:ext xmlns:c16="http://schemas.microsoft.com/office/drawing/2014/chart" uri="{C3380CC4-5D6E-409C-BE32-E72D297353CC}">
              <c16:uniqueId val="{00000000-8E88-43B7-9AA7-895240AA2FCE}"/>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Hoja2!$C$10</c:f>
          <c:strCache>
            <c:ptCount val="1"/>
            <c:pt idx="0">
              <c:v>Universo de la Encuesta 83 colaboradores</c:v>
            </c:pt>
          </c:strCache>
        </c:strRef>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545-4345-B90E-3DAAECFD969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545-4345-B90E-3DAAECFD969A}"/>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68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B545-4345-B90E-3DAAECFD969A}"/>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15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B545-4345-B90E-3DAAECFD969A}"/>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0.81927710843373491</c:v>
                </c:pt>
                <c:pt idx="1">
                  <c:v>0.18072289156626509</c:v>
                </c:pt>
              </c:numCache>
            </c:numRef>
          </c:val>
          <c:extLst>
            <c:ext xmlns:c16="http://schemas.microsoft.com/office/drawing/2014/chart" uri="{C3380CC4-5D6E-409C-BE32-E72D297353CC}">
              <c16:uniqueId val="{00000004-B545-4345-B90E-3DAAECFD969A}"/>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[Compras_2023_2.xlsx]Hoja5!TablaDinámica4</c:name>
    <c:fmtId val="10"/>
  </c:pivotSource>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a:solidFill>
                  <a:schemeClr val="tx1"/>
                </a:solidFill>
                <a:latin typeface="+mn-lt"/>
              </a:rPr>
              <a:t>Autoevaluación Compras</a:t>
            </a:r>
            <a:r>
              <a:rPr lang="en-US" sz="1400" baseline="0">
                <a:solidFill>
                  <a:schemeClr val="tx1"/>
                </a:solidFill>
                <a:latin typeface="+mn-lt"/>
              </a:rPr>
              <a:t> (1 usuario)</a:t>
            </a:r>
            <a:endParaRPr lang="en-US" sz="1400">
              <a:solidFill>
                <a:schemeClr val="tx1"/>
              </a:solidFill>
              <a:latin typeface="+mn-lt"/>
            </a:endParaRP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540000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Hoja5!$B$19</c:f>
              <c:strCache>
                <c:ptCount val="1"/>
                <c:pt idx="0">
                  <c:v>Total</c:v>
                </c:pt>
              </c:strCache>
            </c:strRef>
          </c:tx>
          <c:spPr>
            <a:solidFill>
              <a:schemeClr val="accent1"/>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Hoja5!$A$20:$A$27</c:f>
              <c:strCache>
                <c:ptCount val="7"/>
                <c:pt idx="0">
                  <c:v>Abastecimiento continuo de sus Materiales</c:v>
                </c:pt>
                <c:pt idx="1">
                  <c:v>Búsqueda y contratación de nuevos proveedores</c:v>
                </c:pt>
                <c:pt idx="2">
                  <c:v>Comunicación oportuna y atención de sus solicitudes (puntual, emergencia y urgencia)</c:v>
                </c:pt>
                <c:pt idx="3">
                  <c:v>Conocimiento de Materiales y Proveedores</c:v>
                </c:pt>
                <c:pt idx="4">
                  <c:v>Generación de códigos y proveedores</c:v>
                </c:pt>
                <c:pt idx="5">
                  <c:v>Generación de SP Automáticas por MRP</c:v>
                </c:pt>
                <c:pt idx="6">
                  <c:v>Gestión de Contratación de Servicios y Licitaciones</c:v>
                </c:pt>
              </c:strCache>
            </c:strRef>
          </c:cat>
          <c:val>
            <c:numRef>
              <c:f>Hoja5!$B$20:$B$27</c:f>
              <c:numCache>
                <c:formatCode>0.000</c:formatCode>
                <c:ptCount val="7"/>
                <c:pt idx="0">
                  <c:v>0</c:v>
                </c:pt>
                <c:pt idx="1">
                  <c:v>0</c:v>
                </c:pt>
                <c:pt idx="2">
                  <c:v>5</c:v>
                </c:pt>
                <c:pt idx="3">
                  <c:v>5</c:v>
                </c:pt>
                <c:pt idx="4">
                  <c:v>5</c:v>
                </c:pt>
                <c:pt idx="5">
                  <c:v>5</c:v>
                </c:pt>
                <c:pt idx="6">
                  <c:v>5</c:v>
                </c:pt>
              </c:numCache>
            </c:numRef>
          </c:val>
          <c:extLst>
            <c:ext xmlns:c16="http://schemas.microsoft.com/office/drawing/2014/chart" uri="{C3380CC4-5D6E-409C-BE32-E72D297353CC}">
              <c16:uniqueId val="{00000000-00BE-49CF-91E8-CA05F277D2A8}"/>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t"/>
      <c:layout>
        <c:manualLayout>
          <c:xMode val="edge"/>
          <c:yMode val="edge"/>
          <c:x val="1.6852992781036989E-2"/>
          <c:y val="5.3784340581393919E-2"/>
          <c:w val="7.6232291564681545E-2"/>
          <c:h val="0.12801369531624726"/>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[Compras_2023_2.xlsx]Hoja6!TablaDinámica5</c:name>
    <c:fmtId val="10"/>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dirty="0" err="1">
                <a:solidFill>
                  <a:schemeClr val="tx1"/>
                </a:solidFill>
                <a:latin typeface="+mn-lt"/>
              </a:rPr>
              <a:t>Satisfacción</a:t>
            </a:r>
            <a:r>
              <a:rPr lang="en-US" sz="1400" b="1" i="0" u="none" strike="noStrike" kern="1200" cap="none" spc="0" normalizeH="0" baseline="0" dirty="0">
                <a:solidFill>
                  <a:schemeClr val="tx1"/>
                </a:solidFill>
                <a:latin typeface="+mn-lt"/>
              </a:rPr>
              <a:t> </a:t>
            </a:r>
            <a:r>
              <a:rPr lang="en-US" sz="1400" b="1" i="0" u="none" strike="noStrike" kern="1200" cap="none" spc="0" normalizeH="0" baseline="0" dirty="0" err="1">
                <a:solidFill>
                  <a:schemeClr val="tx1"/>
                </a:solidFill>
                <a:latin typeface="+mn-lt"/>
              </a:rPr>
              <a:t>por</a:t>
            </a:r>
            <a:r>
              <a:rPr lang="en-US" sz="1400" b="1" i="0" u="none" strike="noStrike" kern="1200" cap="none" spc="0" normalizeH="0" baseline="0" dirty="0">
                <a:solidFill>
                  <a:schemeClr val="tx1"/>
                </a:solidFill>
                <a:latin typeface="+mn-lt"/>
              </a:rPr>
              <a:t> </a:t>
            </a:r>
            <a:r>
              <a:rPr lang="en-US" sz="1400" b="1" i="0" u="none" strike="noStrike" kern="1200" cap="none" spc="0" normalizeH="0" baseline="0" dirty="0" err="1">
                <a:solidFill>
                  <a:schemeClr val="tx1"/>
                </a:solidFill>
                <a:latin typeface="+mn-lt"/>
              </a:rPr>
              <a:t>Gerencias</a:t>
            </a:r>
            <a:r>
              <a:rPr lang="en-US" sz="1400" b="1" i="0" u="none" strike="noStrike" kern="1200" cap="none" spc="0" normalizeH="0" baseline="0" dirty="0">
                <a:solidFill>
                  <a:schemeClr val="tx1"/>
                </a:solidFill>
                <a:latin typeface="+mn-lt"/>
              </a:rPr>
              <a:t> sin </a:t>
            </a:r>
            <a:r>
              <a:rPr lang="en-US" sz="1400" b="1" i="0" u="none" strike="noStrike" kern="1200" cap="none" spc="0" normalizeH="0" baseline="0" dirty="0" err="1">
                <a:solidFill>
                  <a:schemeClr val="tx1"/>
                </a:solidFill>
                <a:latin typeface="+mn-lt"/>
              </a:rPr>
              <a:t>Autoevaluación</a:t>
            </a:r>
            <a:endParaRPr lang="en-US" sz="1400" b="1" i="0" u="none" strike="noStrike" kern="1200" cap="none" spc="0" normalizeH="0" baseline="0" dirty="0">
              <a:solidFill>
                <a:schemeClr val="tx1"/>
              </a:solidFill>
              <a:latin typeface="+mn-lt"/>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Gestión Humana</c:v>
                </c:pt>
                <c:pt idx="1">
                  <c:v>Operaciones</c:v>
                </c:pt>
                <c:pt idx="2">
                  <c:v>Industrial</c:v>
                </c:pt>
                <c:pt idx="3">
                  <c:v>Agricola</c:v>
                </c:pt>
                <c:pt idx="4">
                  <c:v>GFACI</c:v>
                </c:pt>
              </c:strCache>
            </c:strRef>
          </c:cat>
          <c:val>
            <c:numRef>
              <c:f>Hoja6!$B$6:$B$11</c:f>
              <c:numCache>
                <c:formatCode>0.000</c:formatCode>
                <c:ptCount val="5"/>
                <c:pt idx="0">
                  <c:v>4.0232558139534884</c:v>
                </c:pt>
                <c:pt idx="1">
                  <c:v>3.7831325301204819</c:v>
                </c:pt>
                <c:pt idx="2">
                  <c:v>3.6016260162601625</c:v>
                </c:pt>
                <c:pt idx="3">
                  <c:v>3.6013986013986012</c:v>
                </c:pt>
                <c:pt idx="4">
                  <c:v>3.5833333333333335</c:v>
                </c:pt>
              </c:numCache>
            </c:numRef>
          </c:val>
          <c:extLst>
            <c:ext xmlns:c16="http://schemas.microsoft.com/office/drawing/2014/chart" uri="{C3380CC4-5D6E-409C-BE32-E72D297353CC}">
              <c16:uniqueId val="{00000000-4A67-432C-9A8D-42B85820563E}"/>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t"/>
      <c:layout>
        <c:manualLayout>
          <c:xMode val="edge"/>
          <c:yMode val="edge"/>
          <c:x val="2.8962134697755805E-2"/>
          <c:y val="6.5049694388060714E-2"/>
          <c:w val="7.6444694324875218E-2"/>
          <c:h val="0.13568866203130958"/>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s-PE" sz="1400">
                <a:latin typeface="+mn-lt"/>
              </a:rPr>
              <a:t>Satisfacción Histórica a nivel áreas - Multiarea</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tx>
            <c:strRef>
              <c:f>usado4!$B$1</c:f>
              <c:strCache>
                <c:ptCount val="1"/>
                <c:pt idx="0">
                  <c:v>2021</c:v>
                </c:pt>
              </c:strCache>
            </c:strRef>
          </c:tx>
          <c:spPr>
            <a:solidFill>
              <a:schemeClr val="accent2"/>
            </a:solidFill>
            <a:ln>
              <a:noFill/>
            </a:ln>
            <a:effectLst/>
          </c:spPr>
          <c:invertIfNegative val="0"/>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usado4!$B$2:$B$12</c:f>
              <c:numCache>
                <c:formatCode>0.000</c:formatCode>
                <c:ptCount val="11"/>
                <c:pt idx="0">
                  <c:v>4.08</c:v>
                </c:pt>
                <c:pt idx="1">
                  <c:v>3.79</c:v>
                </c:pt>
                <c:pt idx="2">
                  <c:v>4.05</c:v>
                </c:pt>
                <c:pt idx="3">
                  <c:v>4.04</c:v>
                </c:pt>
                <c:pt idx="4">
                  <c:v>4.04</c:v>
                </c:pt>
                <c:pt idx="6">
                  <c:v>3.31</c:v>
                </c:pt>
                <c:pt idx="8">
                  <c:v>3.78</c:v>
                </c:pt>
                <c:pt idx="9">
                  <c:v>3.95</c:v>
                </c:pt>
                <c:pt idx="10">
                  <c:v>4.04</c:v>
                </c:pt>
              </c:numCache>
            </c:numRef>
          </c:val>
          <c:extLst>
            <c:ext xmlns:c16="http://schemas.microsoft.com/office/drawing/2014/chart" uri="{C3380CC4-5D6E-409C-BE32-E72D297353CC}">
              <c16:uniqueId val="{00000000-2FA1-4AF6-BF77-DFB6987A0DF9}"/>
            </c:ext>
          </c:extLst>
        </c:ser>
        <c:ser>
          <c:idx val="1"/>
          <c:order val="1"/>
          <c:tx>
            <c:strRef>
              <c:f>usado4!$C$1</c:f>
              <c:strCache>
                <c:ptCount val="1"/>
                <c:pt idx="0">
                  <c:v>2022</c:v>
                </c:pt>
              </c:strCache>
            </c:strRef>
          </c:tx>
          <c:spPr>
            <a:solidFill>
              <a:srgbClr val="0070C0"/>
            </a:solidFill>
            <a:ln>
              <a:noFill/>
            </a:ln>
            <a:effectLst/>
          </c:spPr>
          <c:invertIfNegative val="0"/>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usado4!$C$2:$C$12</c:f>
              <c:numCache>
                <c:formatCode>0.000</c:formatCode>
                <c:ptCount val="11"/>
                <c:pt idx="0">
                  <c:v>4.2089999999999996</c:v>
                </c:pt>
                <c:pt idx="1">
                  <c:v>3.992</c:v>
                </c:pt>
                <c:pt idx="2">
                  <c:v>4.0069999999999997</c:v>
                </c:pt>
                <c:pt idx="3">
                  <c:v>4.0019999999999998</c:v>
                </c:pt>
                <c:pt idx="4">
                  <c:v>4.0279999999999996</c:v>
                </c:pt>
                <c:pt idx="6">
                  <c:v>2.956</c:v>
                </c:pt>
                <c:pt idx="8">
                  <c:v>3.8526097324413793</c:v>
                </c:pt>
                <c:pt idx="9">
                  <c:v>3.94</c:v>
                </c:pt>
                <c:pt idx="10">
                  <c:v>3.9769999999999999</c:v>
                </c:pt>
              </c:numCache>
            </c:numRef>
          </c:val>
          <c:extLst>
            <c:ext xmlns:c16="http://schemas.microsoft.com/office/drawing/2014/chart" uri="{C3380CC4-5D6E-409C-BE32-E72D297353CC}">
              <c16:uniqueId val="{00000001-2FA1-4AF6-BF77-DFB6987A0DF9}"/>
            </c:ext>
          </c:extLst>
        </c:ser>
        <c:ser>
          <c:idx val="2"/>
          <c:order val="2"/>
          <c:tx>
            <c:strRef>
              <c:f>usado4!$D$1</c:f>
              <c:strCache>
                <c:ptCount val="1"/>
                <c:pt idx="0">
                  <c:v>2023</c:v>
                </c:pt>
              </c:strCache>
            </c:strRef>
          </c:tx>
          <c:spPr>
            <a:solidFill>
              <a:srgbClr val="92D050"/>
            </a:solidFill>
            <a:ln>
              <a:noFill/>
            </a:ln>
            <a:effectLst/>
          </c:spPr>
          <c:invertIfNegative val="0"/>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usado4!$D$2:$D$12</c:f>
              <c:numCache>
                <c:formatCode>0.000</c:formatCode>
                <c:ptCount val="11"/>
                <c:pt idx="0">
                  <c:v>4.1479269326947801</c:v>
                </c:pt>
                <c:pt idx="1">
                  <c:v>3.7914647907239818</c:v>
                </c:pt>
                <c:pt idx="2">
                  <c:v>4.2982698234860868</c:v>
                </c:pt>
                <c:pt idx="3">
                  <c:v>4.0752201610583842</c:v>
                </c:pt>
                <c:pt idx="4">
                  <c:v>4.1596872565260501</c:v>
                </c:pt>
                <c:pt idx="5">
                  <c:v>4.2511088144452369</c:v>
                </c:pt>
                <c:pt idx="6">
                  <c:v>3.4390229852995589</c:v>
                </c:pt>
                <c:pt idx="7">
                  <c:v>4.1672365050659206</c:v>
                </c:pt>
                <c:pt idx="8">
                  <c:v>3.808372070779531</c:v>
                </c:pt>
                <c:pt idx="9">
                  <c:v>4.0357264843108247</c:v>
                </c:pt>
                <c:pt idx="10">
                  <c:v>3.9621363024401415</c:v>
                </c:pt>
              </c:numCache>
            </c:numRef>
          </c:val>
          <c:extLst>
            <c:ext xmlns:c16="http://schemas.microsoft.com/office/drawing/2014/chart" uri="{C3380CC4-5D6E-409C-BE32-E72D297353CC}">
              <c16:uniqueId val="{00000002-2FA1-4AF6-BF77-DFB6987A0DF9}"/>
            </c:ext>
          </c:extLst>
        </c:ser>
        <c:dLbls>
          <c:showLegendKey val="0"/>
          <c:showVal val="0"/>
          <c:showCatName val="0"/>
          <c:showSerName val="0"/>
          <c:showPercent val="0"/>
          <c:showBubbleSize val="0"/>
        </c:dLbls>
        <c:gapWidth val="247"/>
        <c:axId val="92399840"/>
        <c:axId val="1991762688"/>
      </c:barChart>
      <c:lineChart>
        <c:grouping val="standard"/>
        <c:varyColors val="0"/>
        <c:ser>
          <c:idx val="3"/>
          <c:order val="3"/>
          <c:tx>
            <c:strRef>
              <c:f>usado4!$E$1</c:f>
              <c:strCache>
                <c:ptCount val="1"/>
                <c:pt idx="0">
                  <c:v>2024-01</c:v>
                </c:pt>
              </c:strCache>
            </c:strRef>
          </c:tx>
          <c:spPr>
            <a:ln w="22225" cap="rnd">
              <a:solidFill>
                <a:schemeClr val="accent4"/>
              </a:solidFill>
              <a:round/>
            </a:ln>
            <a:effectLst/>
          </c:spPr>
          <c:marker>
            <c:symbol val="circle"/>
            <c:size val="5"/>
            <c:spPr>
              <a:solidFill>
                <a:schemeClr val="lt1"/>
              </a:solidFill>
              <a:ln w="15875">
                <a:solidFill>
                  <a:schemeClr val="accent4"/>
                </a:solidFill>
                <a:round/>
              </a:ln>
              <a:effectLst/>
            </c:spPr>
          </c:marker>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usado4!$E$2:$E$12</c:f>
              <c:numCache>
                <c:formatCode>0.000</c:formatCode>
                <c:ptCount val="11"/>
                <c:pt idx="0">
                  <c:v>4.459961334961335</c:v>
                </c:pt>
                <c:pt idx="1">
                  <c:v>4.0409698996655514</c:v>
                </c:pt>
                <c:pt idx="2">
                  <c:v>4.529209838356179</c:v>
                </c:pt>
                <c:pt idx="3">
                  <c:v>4.2711554050489013</c:v>
                </c:pt>
                <c:pt idx="4">
                  <c:v>4.1927065040278988</c:v>
                </c:pt>
                <c:pt idx="5">
                  <c:v>4.4074992488829716</c:v>
                </c:pt>
                <c:pt idx="6">
                  <c:v>3.5394450333324818</c:v>
                </c:pt>
                <c:pt idx="7">
                  <c:v>4.2441881840638418</c:v>
                </c:pt>
                <c:pt idx="8">
                  <c:v>4.1270268620268622</c:v>
                </c:pt>
                <c:pt idx="9">
                  <c:v>4.1497626591445238</c:v>
                </c:pt>
                <c:pt idx="10">
                  <c:v>4.0534430366219105</c:v>
                </c:pt>
              </c:numCache>
            </c:numRef>
          </c:val>
          <c:smooth val="0"/>
          <c:extLst>
            <c:ext xmlns:c16="http://schemas.microsoft.com/office/drawing/2014/chart" uri="{C3380CC4-5D6E-409C-BE32-E72D297353CC}">
              <c16:uniqueId val="{00000003-2FA1-4AF6-BF77-DFB6987A0DF9}"/>
            </c:ext>
          </c:extLst>
        </c:ser>
        <c:ser>
          <c:idx val="4"/>
          <c:order val="4"/>
          <c:tx>
            <c:strRef>
              <c:f>usado4!$F$1</c:f>
              <c:strCache>
                <c:ptCount val="1"/>
                <c:pt idx="0">
                  <c:v>2024-02</c:v>
                </c:pt>
              </c:strCache>
            </c:strRef>
          </c:tx>
          <c:spPr>
            <a:ln w="22225" cap="rnd">
              <a:solidFill>
                <a:schemeClr val="accent5"/>
              </a:solidFill>
              <a:round/>
            </a:ln>
            <a:effectLst/>
          </c:spPr>
          <c:marker>
            <c:symbol val="circle"/>
            <c:size val="6"/>
            <c:spPr>
              <a:solidFill>
                <a:schemeClr val="lt1"/>
              </a:solidFill>
              <a:ln w="15875">
                <a:solidFill>
                  <a:schemeClr val="accent5"/>
                </a:solidFill>
                <a:round/>
              </a:ln>
              <a:effectLst/>
            </c:spPr>
          </c:marker>
          <c:cat>
            <c:strRef>
              <c:f>usado4!$A$2:$A$12</c:f>
              <c:strCache>
                <c:ptCount val="11"/>
                <c:pt idx="0">
                  <c:v>TI y Sistemas</c:v>
                </c:pt>
                <c:pt idx="1">
                  <c:v>Finanzas y Tesorería</c:v>
                </c:pt>
                <c:pt idx="2">
                  <c:v>Legal</c:v>
                </c:pt>
                <c:pt idx="3">
                  <c:v>Administración</c:v>
                </c:pt>
                <c:pt idx="4">
                  <c:v>Contabilidad</c:v>
                </c:pt>
                <c:pt idx="5">
                  <c:v>Control de Gestión</c:v>
                </c:pt>
                <c:pt idx="6">
                  <c:v>Compras</c:v>
                </c:pt>
                <c:pt idx="7">
                  <c:v>Riesgos</c:v>
                </c:pt>
                <c:pt idx="8">
                  <c:v>SIG</c:v>
                </c:pt>
                <c:pt idx="9">
                  <c:v>Seguridad</c:v>
                </c:pt>
                <c:pt idx="10">
                  <c:v>Calidad</c:v>
                </c:pt>
              </c:strCache>
            </c:strRef>
          </c:cat>
          <c:val>
            <c:numRef>
              <c:f>usado4!$F$2:$F$12</c:f>
              <c:numCache>
                <c:formatCode>0.000</c:formatCode>
                <c:ptCount val="11"/>
                <c:pt idx="0">
                  <c:v>4.4732690398075805</c:v>
                </c:pt>
                <c:pt idx="1">
                  <c:v>4.3985598090785114</c:v>
                </c:pt>
                <c:pt idx="2">
                  <c:v>4.3362415654520898</c:v>
                </c:pt>
                <c:pt idx="3">
                  <c:v>4.2632774689957653</c:v>
                </c:pt>
                <c:pt idx="4">
                  <c:v>4.3869217614582059</c:v>
                </c:pt>
                <c:pt idx="5">
                  <c:v>4.3365186485553124</c:v>
                </c:pt>
                <c:pt idx="6">
                  <c:v>3.4372611948509237</c:v>
                </c:pt>
                <c:pt idx="7">
                  <c:v>4.2469678469678476</c:v>
                </c:pt>
                <c:pt idx="8">
                  <c:v>4.2295462641098194</c:v>
                </c:pt>
                <c:pt idx="9">
                  <c:v>4.1455653915475503</c:v>
                </c:pt>
                <c:pt idx="10">
                  <c:v>4.3345335144927537</c:v>
                </c:pt>
              </c:numCache>
            </c:numRef>
          </c:val>
          <c:smooth val="0"/>
          <c:extLst>
            <c:ext xmlns:c16="http://schemas.microsoft.com/office/drawing/2014/chart" uri="{C3380CC4-5D6E-409C-BE32-E72D297353CC}">
              <c16:uniqueId val="{00000004-2FA1-4AF6-BF77-DFB6987A0DF9}"/>
            </c:ext>
          </c:extLst>
        </c:ser>
        <c:dLbls>
          <c:showLegendKey val="0"/>
          <c:showVal val="0"/>
          <c:showCatName val="0"/>
          <c:showSerName val="0"/>
          <c:showPercent val="0"/>
          <c:showBubbleSize val="0"/>
        </c:dLbls>
        <c:marker val="1"/>
        <c:smooth val="0"/>
        <c:axId val="92399840"/>
        <c:axId val="1991762688"/>
      </c:lineChart>
      <c:catAx>
        <c:axId val="9239984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out"/>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1991762688"/>
        <c:crosses val="autoZero"/>
        <c:auto val="1"/>
        <c:lblAlgn val="ctr"/>
        <c:lblOffset val="100"/>
        <c:noMultiLvlLbl val="0"/>
      </c:catAx>
      <c:valAx>
        <c:axId val="1991762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92399840"/>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r>
              <a:rPr lang="es-PE" sz="1400" noProof="0" dirty="0">
                <a:solidFill>
                  <a:schemeClr val="tx1"/>
                </a:solidFill>
                <a:latin typeface="+mn-lt"/>
              </a:rPr>
              <a:t>Satisfacción por Servicios sin Autoevaluación</a:t>
            </a:r>
          </a:p>
        </c:rich>
      </c:tx>
      <c:overlay val="0"/>
      <c:spPr>
        <a:noFill/>
        <a:ln>
          <a:noFill/>
        </a:ln>
        <a:effectLst/>
      </c:spPr>
      <c:txPr>
        <a:bodyPr rot="0" spcFirstLastPara="1" vertOverflow="ellipsis" vert="horz" wrap="square" anchor="ctr" anchorCtr="1"/>
        <a:lstStyle/>
        <a:p>
          <a:pPr>
            <a:defRPr lang="es-PE" sz="1600" b="1" i="0" u="none" strike="noStrike" kern="1200" cap="none" spc="0" normalizeH="0" baseline="0" noProof="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Hoja8!$A$2:$A$8</c:f>
              <c:strCache>
                <c:ptCount val="7"/>
                <c:pt idx="0">
                  <c:v>Abastecimiento continuo de sus Materiales</c:v>
                </c:pt>
                <c:pt idx="1">
                  <c:v>Búsqueda y contratación de nuevos proveedores</c:v>
                </c:pt>
                <c:pt idx="2">
                  <c:v>Comunicación oportuna y atención de sus solicitudes (puntual, emergencia y urgencia)</c:v>
                </c:pt>
                <c:pt idx="3">
                  <c:v>Conocimiento de Materiales y Proveedores</c:v>
                </c:pt>
                <c:pt idx="4">
                  <c:v>Generación de códigos y proveedores</c:v>
                </c:pt>
                <c:pt idx="5">
                  <c:v>Generación de SP Automáticas por MRP</c:v>
                </c:pt>
                <c:pt idx="6">
                  <c:v>Gestión de Contratación de Servicios y Licitaciones</c:v>
                </c:pt>
              </c:strCache>
            </c:strRef>
          </c:cat>
          <c:val>
            <c:numRef>
              <c:f>Hoja8!$B$2:$B$8</c:f>
              <c:numCache>
                <c:formatCode>General</c:formatCode>
                <c:ptCount val="7"/>
                <c:pt idx="0" formatCode="0.000">
                  <c:v>2.8857142857142857</c:v>
                </c:pt>
                <c:pt idx="3" formatCode="0.000">
                  <c:v>2.9533542976939202</c:v>
                </c:pt>
                <c:pt idx="5" formatCode="0.000">
                  <c:v>2.8543882978723403</c:v>
                </c:pt>
                <c:pt idx="6" formatCode="0.000">
                  <c:v>3.108228511530398</c:v>
                </c:pt>
              </c:numCache>
            </c:numRef>
          </c:val>
          <c:extLst>
            <c:ext xmlns:c16="http://schemas.microsoft.com/office/drawing/2014/chart" uri="{C3380CC4-5D6E-409C-BE32-E72D297353CC}">
              <c16:uniqueId val="{00000000-654A-4556-B68C-D91EBD4B4095}"/>
            </c:ext>
          </c:extLst>
        </c:ser>
        <c:ser>
          <c:idx val="1"/>
          <c:order val="1"/>
          <c:tx>
            <c:strRef>
              <c:f>Hoja8!$C$1</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Hoja8!$A$2:$A$8</c:f>
              <c:strCache>
                <c:ptCount val="7"/>
                <c:pt idx="0">
                  <c:v>Abastecimiento continuo de sus Materiales</c:v>
                </c:pt>
                <c:pt idx="1">
                  <c:v>Búsqueda y contratación de nuevos proveedores</c:v>
                </c:pt>
                <c:pt idx="2">
                  <c:v>Comunicación oportuna y atención de sus solicitudes (puntual, emergencia y urgencia)</c:v>
                </c:pt>
                <c:pt idx="3">
                  <c:v>Conocimiento de Materiales y Proveedores</c:v>
                </c:pt>
                <c:pt idx="4">
                  <c:v>Generación de códigos y proveedores</c:v>
                </c:pt>
                <c:pt idx="5">
                  <c:v>Generación de SP Automáticas por MRP</c:v>
                </c:pt>
                <c:pt idx="6">
                  <c:v>Gestión de Contratación de Servicios y Licitaciones</c:v>
                </c:pt>
              </c:strCache>
            </c:strRef>
          </c:cat>
          <c:val>
            <c:numRef>
              <c:f>Hoja8!$C$2:$C$8</c:f>
              <c:numCache>
                <c:formatCode>General</c:formatCode>
                <c:ptCount val="7"/>
                <c:pt idx="0" formatCode="0.000">
                  <c:v>3.0769230769230771</c:v>
                </c:pt>
                <c:pt idx="2" formatCode="0.000">
                  <c:v>3.1860465116279069</c:v>
                </c:pt>
                <c:pt idx="3" formatCode="0.000">
                  <c:v>3.125</c:v>
                </c:pt>
                <c:pt idx="4" formatCode="0.000">
                  <c:v>3.4102564102564101</c:v>
                </c:pt>
                <c:pt idx="5" formatCode="0.000">
                  <c:v>3.1470588235294117</c:v>
                </c:pt>
                <c:pt idx="6" formatCode="0.000">
                  <c:v>3.2682926829268291</c:v>
                </c:pt>
              </c:numCache>
            </c:numRef>
          </c:val>
          <c:extLst>
            <c:ext xmlns:c16="http://schemas.microsoft.com/office/drawing/2014/chart" uri="{C3380CC4-5D6E-409C-BE32-E72D297353CC}">
              <c16:uniqueId val="{00000001-654A-4556-B68C-D91EBD4B4095}"/>
            </c:ext>
          </c:extLst>
        </c:ser>
        <c:ser>
          <c:idx val="2"/>
          <c:order val="2"/>
          <c:tx>
            <c:strRef>
              <c:f>Hoja8!$D$1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Hoja8!$A$2:$A$8</c:f>
              <c:strCache>
                <c:ptCount val="7"/>
                <c:pt idx="0">
                  <c:v>Abastecimiento continuo de sus Materiales</c:v>
                </c:pt>
                <c:pt idx="1">
                  <c:v>Búsqueda y contratación de nuevos proveedores</c:v>
                </c:pt>
                <c:pt idx="2">
                  <c:v>Comunicación oportuna y atención de sus solicitudes (puntual, emergencia y urgencia)</c:v>
                </c:pt>
                <c:pt idx="3">
                  <c:v>Conocimiento de Materiales y Proveedores</c:v>
                </c:pt>
                <c:pt idx="4">
                  <c:v>Generación de códigos y proveedores</c:v>
                </c:pt>
                <c:pt idx="5">
                  <c:v>Generación de SP Automáticas por MRP</c:v>
                </c:pt>
                <c:pt idx="6">
                  <c:v>Gestión de Contratación de Servicios y Licitaciones</c:v>
                </c:pt>
              </c:strCache>
            </c:strRef>
          </c:cat>
          <c:val>
            <c:numRef>
              <c:f>Hoja8!$D$2:$D$8</c:f>
              <c:numCache>
                <c:formatCode>0.000</c:formatCode>
                <c:ptCount val="7"/>
                <c:pt idx="0">
                  <c:v>3.4918032786885247</c:v>
                </c:pt>
                <c:pt idx="1">
                  <c:v>3.6451612903225805</c:v>
                </c:pt>
                <c:pt idx="2">
                  <c:v>3.6923076923076925</c:v>
                </c:pt>
                <c:pt idx="3">
                  <c:v>3.5</c:v>
                </c:pt>
                <c:pt idx="4">
                  <c:v>4.080645161290323</c:v>
                </c:pt>
                <c:pt idx="5">
                  <c:v>3.6666666666666665</c:v>
                </c:pt>
                <c:pt idx="6">
                  <c:v>3.6557377049180326</c:v>
                </c:pt>
              </c:numCache>
            </c:numRef>
          </c:val>
          <c:extLst>
            <c:ext xmlns:c16="http://schemas.microsoft.com/office/drawing/2014/chart" uri="{C3380CC4-5D6E-409C-BE32-E72D297353CC}">
              <c16:uniqueId val="{00000002-654A-4556-B68C-D91EBD4B4095}"/>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[Compras_2023_2.xlsx]Hoja6!TablaDinámica1</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s-PE" sz="1600" b="1" i="0" u="none" strike="noStrike" kern="1200" cap="none" spc="0" normalizeH="0" baseline="0" noProof="0">
                <a:solidFill>
                  <a:sysClr val="windowText" lastClr="000000"/>
                </a:solidFill>
                <a:latin typeface="+mj-lt"/>
                <a:ea typeface="+mj-ea"/>
                <a:cs typeface="+mj-cs"/>
              </a:defRPr>
            </a:pPr>
            <a:r>
              <a:rPr lang="es-PE" sz="1300" b="1" i="0" u="none" strike="noStrike" kern="1200" cap="none" spc="0" normalizeH="0" baseline="0" noProof="0" dirty="0">
                <a:solidFill>
                  <a:schemeClr val="tx1"/>
                </a:solidFill>
                <a:latin typeface="+mn-lt"/>
              </a:rPr>
              <a:t>Planificación de Materiales</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s-PE" sz="1600" b="1" i="0" u="none" strike="noStrike" kern="1200" cap="none" spc="0" normalizeH="0" baseline="0" noProof="0">
              <a:solidFill>
                <a:sysClr val="windowText" lastClr="000000"/>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Hoja6!$B$19</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Hoja6!$A$20:$A$25</c:f>
              <c:strCache>
                <c:ptCount val="5"/>
                <c:pt idx="0">
                  <c:v>Gestión Humana</c:v>
                </c:pt>
                <c:pt idx="1">
                  <c:v>Industrial</c:v>
                </c:pt>
                <c:pt idx="2">
                  <c:v>Operaciones</c:v>
                </c:pt>
                <c:pt idx="3">
                  <c:v>GFACI</c:v>
                </c:pt>
                <c:pt idx="4">
                  <c:v>Agricola</c:v>
                </c:pt>
              </c:strCache>
            </c:strRef>
          </c:cat>
          <c:val>
            <c:numRef>
              <c:f>Hoja6!$B$20:$B$25</c:f>
              <c:numCache>
                <c:formatCode>0.000</c:formatCode>
                <c:ptCount val="5"/>
                <c:pt idx="0">
                  <c:v>4.0999999999999996</c:v>
                </c:pt>
                <c:pt idx="1">
                  <c:v>4.0588235294117645</c:v>
                </c:pt>
                <c:pt idx="2">
                  <c:v>4.0454545454545459</c:v>
                </c:pt>
                <c:pt idx="3">
                  <c:v>3.7</c:v>
                </c:pt>
                <c:pt idx="4">
                  <c:v>3.6511627906976742</c:v>
                </c:pt>
              </c:numCache>
            </c:numRef>
          </c:val>
          <c:extLst>
            <c:ext xmlns:c16="http://schemas.microsoft.com/office/drawing/2014/chart" uri="{C3380CC4-5D6E-409C-BE32-E72D297353CC}">
              <c16:uniqueId val="{00000000-3A09-4B22-9DF2-76819ED309EA}"/>
            </c:ext>
          </c:extLst>
        </c:ser>
        <c:dLbls>
          <c:showLegendKey val="0"/>
          <c:showVal val="0"/>
          <c:showCatName val="0"/>
          <c:showSerName val="0"/>
          <c:showPercent val="0"/>
          <c:showBubbleSize val="0"/>
        </c:dLbls>
        <c:gapWidth val="267"/>
        <c:overlap val="-43"/>
        <c:axId val="191196895"/>
        <c:axId val="576964111"/>
      </c:barChart>
      <c:catAx>
        <c:axId val="191196895"/>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576964111"/>
        <c:crosses val="autoZero"/>
        <c:auto val="1"/>
        <c:lblAlgn val="ctr"/>
        <c:lblOffset val="100"/>
        <c:noMultiLvlLbl val="0"/>
      </c:catAx>
      <c:valAx>
        <c:axId val="576964111"/>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crossAx val="191196895"/>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chemeClr val="tx1"/>
          </a:solidFill>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[Compras_2023_2.xlsx]Hoja6!TablaDinámica2</c:name>
    <c:fmtId val="4"/>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solidFill>
                <a:latin typeface="+mj-lt"/>
                <a:ea typeface="+mj-ea"/>
                <a:cs typeface="+mj-cs"/>
              </a:defRPr>
            </a:pPr>
            <a:r>
              <a:rPr lang="en-US" sz="1300" dirty="0" err="1">
                <a:latin typeface="+mn-lt"/>
              </a:rPr>
              <a:t>Compras</a:t>
            </a:r>
            <a:endParaRPr lang="en-US" sz="1300" dirty="0">
              <a:latin typeface="+mn-lt"/>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solidFill>
              <a:latin typeface="+mj-lt"/>
              <a:ea typeface="+mj-ea"/>
              <a:cs typeface="+mj-cs"/>
            </a:defRPr>
          </a:pPr>
          <a:endParaRPr lang="es-PE"/>
        </a:p>
      </c:txPr>
    </c:title>
    <c:autoTitleDeleted val="0"/>
    <c:pivotFmts>
      <c:pivotFmt>
        <c:idx val="0"/>
        <c:spPr>
          <a:solidFill>
            <a:srgbClr val="00B0F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Hoja6!$B$33</c:f>
              <c:strCache>
                <c:ptCount val="1"/>
                <c:pt idx="0">
                  <c:v>Total</c:v>
                </c:pt>
              </c:strCache>
            </c:strRef>
          </c:tx>
          <c:spPr>
            <a:solidFill>
              <a:srgbClr val="00B0F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Hoja6!$A$34:$A$39</c:f>
              <c:strCache>
                <c:ptCount val="5"/>
                <c:pt idx="0">
                  <c:v>Gestión Humana</c:v>
                </c:pt>
                <c:pt idx="1">
                  <c:v>Operaciones</c:v>
                </c:pt>
                <c:pt idx="2">
                  <c:v>GFACI</c:v>
                </c:pt>
                <c:pt idx="3">
                  <c:v>Agricola</c:v>
                </c:pt>
                <c:pt idx="4">
                  <c:v>Industrial</c:v>
                </c:pt>
              </c:strCache>
            </c:strRef>
          </c:cat>
          <c:val>
            <c:numRef>
              <c:f>Hoja6!$B$34:$B$39</c:f>
              <c:numCache>
                <c:formatCode>0.000</c:formatCode>
                <c:ptCount val="5"/>
                <c:pt idx="0">
                  <c:v>4.166666666666667</c:v>
                </c:pt>
                <c:pt idx="1">
                  <c:v>3.7826086956521738</c:v>
                </c:pt>
                <c:pt idx="2">
                  <c:v>3.75</c:v>
                </c:pt>
                <c:pt idx="3">
                  <c:v>3.3095238095238093</c:v>
                </c:pt>
                <c:pt idx="4">
                  <c:v>3.25</c:v>
                </c:pt>
              </c:numCache>
            </c:numRef>
          </c:val>
          <c:extLst>
            <c:ext xmlns:c16="http://schemas.microsoft.com/office/drawing/2014/chart" uri="{C3380CC4-5D6E-409C-BE32-E72D297353CC}">
              <c16:uniqueId val="{00000000-9F31-4BF0-932D-950BAD5A7FA8}"/>
            </c:ext>
          </c:extLst>
        </c:ser>
        <c:dLbls>
          <c:dLblPos val="outEnd"/>
          <c:showLegendKey val="0"/>
          <c:showVal val="1"/>
          <c:showCatName val="0"/>
          <c:showSerName val="0"/>
          <c:showPercent val="0"/>
          <c:showBubbleSize val="0"/>
        </c:dLbls>
        <c:gapWidth val="267"/>
        <c:overlap val="-43"/>
        <c:axId val="396287439"/>
        <c:axId val="146140559"/>
      </c:barChart>
      <c:catAx>
        <c:axId val="396287439"/>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146140559"/>
        <c:crosses val="autoZero"/>
        <c:auto val="1"/>
        <c:lblAlgn val="ctr"/>
        <c:lblOffset val="100"/>
        <c:noMultiLvlLbl val="0"/>
      </c:catAx>
      <c:valAx>
        <c:axId val="146140559"/>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crossAx val="396287439"/>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chemeClr val="tx1"/>
          </a:solidFill>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[Compras_2023_2.xlsx]Hoja6!TablaDinámica3</c:name>
    <c:fmtId val="4"/>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solidFill>
                <a:latin typeface="+mj-lt"/>
                <a:ea typeface="+mj-ea"/>
                <a:cs typeface="+mj-cs"/>
              </a:defRPr>
            </a:pPr>
            <a:r>
              <a:rPr lang="en-US" sz="1300" dirty="0" err="1">
                <a:latin typeface="+mn-lt"/>
              </a:rPr>
              <a:t>Servicios</a:t>
            </a:r>
            <a:endParaRPr lang="en-US" sz="1300" dirty="0">
              <a:latin typeface="+mn-lt"/>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solidFill>
              <a:latin typeface="+mj-lt"/>
              <a:ea typeface="+mj-ea"/>
              <a:cs typeface="+mj-cs"/>
            </a:defRPr>
          </a:pPr>
          <a:endParaRPr lang="es-PE"/>
        </a:p>
      </c:txPr>
    </c:title>
    <c:autoTitleDeleted val="0"/>
    <c:pivotFmts>
      <c:pivotFmt>
        <c:idx val="0"/>
        <c:spPr>
          <a:solidFill>
            <a:srgbClr val="C00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Hoja6!$B$47</c:f>
              <c:strCache>
                <c:ptCount val="1"/>
                <c:pt idx="0">
                  <c:v>Total</c:v>
                </c:pt>
              </c:strCache>
            </c:strRef>
          </c:tx>
          <c:spPr>
            <a:solidFill>
              <a:srgbClr val="C00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Hoja6!$A$48:$A$53</c:f>
              <c:strCache>
                <c:ptCount val="5"/>
                <c:pt idx="0">
                  <c:v>Gestión Humana</c:v>
                </c:pt>
                <c:pt idx="1">
                  <c:v>Agricola</c:v>
                </c:pt>
                <c:pt idx="2">
                  <c:v>Operaciones</c:v>
                </c:pt>
                <c:pt idx="3">
                  <c:v>Industrial</c:v>
                </c:pt>
                <c:pt idx="4">
                  <c:v>GFACI</c:v>
                </c:pt>
              </c:strCache>
            </c:strRef>
          </c:cat>
          <c:val>
            <c:numRef>
              <c:f>Hoja6!$B$48:$B$53</c:f>
              <c:numCache>
                <c:formatCode>0.000</c:formatCode>
                <c:ptCount val="5"/>
                <c:pt idx="0">
                  <c:v>3.9047619047619047</c:v>
                </c:pt>
                <c:pt idx="1">
                  <c:v>3.7758620689655173</c:v>
                </c:pt>
                <c:pt idx="2">
                  <c:v>3.6315789473684212</c:v>
                </c:pt>
                <c:pt idx="3">
                  <c:v>3.5471698113207548</c:v>
                </c:pt>
                <c:pt idx="4">
                  <c:v>3.4444444444444446</c:v>
                </c:pt>
              </c:numCache>
            </c:numRef>
          </c:val>
          <c:extLst>
            <c:ext xmlns:c16="http://schemas.microsoft.com/office/drawing/2014/chart" uri="{C3380CC4-5D6E-409C-BE32-E72D297353CC}">
              <c16:uniqueId val="{00000000-B2E6-4A6C-A489-600EB9C8D7A1}"/>
            </c:ext>
          </c:extLst>
        </c:ser>
        <c:dLbls>
          <c:dLblPos val="outEnd"/>
          <c:showLegendKey val="0"/>
          <c:showVal val="1"/>
          <c:showCatName val="0"/>
          <c:showSerName val="0"/>
          <c:showPercent val="0"/>
          <c:showBubbleSize val="0"/>
        </c:dLbls>
        <c:gapWidth val="267"/>
        <c:overlap val="-43"/>
        <c:axId val="320182047"/>
        <c:axId val="202077279"/>
      </c:barChart>
      <c:catAx>
        <c:axId val="32018204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202077279"/>
        <c:crosses val="autoZero"/>
        <c:auto val="1"/>
        <c:lblAlgn val="ctr"/>
        <c:lblOffset val="100"/>
        <c:noMultiLvlLbl val="0"/>
      </c:catAx>
      <c:valAx>
        <c:axId val="202077279"/>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crossAx val="320182047"/>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chemeClr val="tx1"/>
          </a:solidFill>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n-US" sz="1400">
                <a:latin typeface="+mn-lt"/>
              </a:rPr>
              <a:t>Satisfacción por Servicios sin Autoevaluación</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tx>
            <c:strRef>
              <c:f>Hoja8!$C$24</c:f>
              <c:strCache>
                <c:ptCount val="1"/>
                <c:pt idx="0">
                  <c:v>2022</c:v>
                </c:pt>
              </c:strCache>
            </c:strRef>
          </c:tx>
          <c:spPr>
            <a:solidFill>
              <a:schemeClr val="bg1">
                <a:lumMod val="65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multiLvlStrRef>
              <c:f>Hoja8!$A$25:$B$31</c:f>
              <c:multiLvlStrCache>
                <c:ptCount val="7"/>
                <c:lvl>
                  <c:pt idx="0">
                    <c:v>Generación de SP Automáticas por MRP</c:v>
                  </c:pt>
                  <c:pt idx="1">
                    <c:v>Generación de códigos y proveedores</c:v>
                  </c:pt>
                  <c:pt idx="2">
                    <c:v>Abastecimiento continuo de sus Materiales</c:v>
                  </c:pt>
                  <c:pt idx="3">
                    <c:v>Conocimiento de Materiales y Proveedores</c:v>
                  </c:pt>
                  <c:pt idx="4">
                    <c:v>Comunicación oportuna y atención de sus solicitudes (puntual, emergencia y urgencia)</c:v>
                  </c:pt>
                  <c:pt idx="5">
                    <c:v>Gestión de Contratación de Servicios y Licitaciones</c:v>
                  </c:pt>
                  <c:pt idx="6">
                    <c:v>Búsqueda y contratación de nuevos proveedores</c:v>
                  </c:pt>
                </c:lvl>
                <c:lvl>
                  <c:pt idx="0">
                    <c:v>Planificación de Materiales</c:v>
                  </c:pt>
                  <c:pt idx="2">
                    <c:v>Compras</c:v>
                  </c:pt>
                  <c:pt idx="4">
                    <c:v>Servicios</c:v>
                  </c:pt>
                </c:lvl>
              </c:multiLvlStrCache>
            </c:multiLvlStrRef>
          </c:cat>
          <c:val>
            <c:numRef>
              <c:f>Hoja8!$C$25:$C$31</c:f>
              <c:numCache>
                <c:formatCode>General</c:formatCode>
                <c:ptCount val="7"/>
                <c:pt idx="0" formatCode="0.000">
                  <c:v>2.8543882978723403</c:v>
                </c:pt>
                <c:pt idx="2" formatCode="0.000">
                  <c:v>2.8857142857142857</c:v>
                </c:pt>
                <c:pt idx="3" formatCode="0.000">
                  <c:v>2.9533542976939202</c:v>
                </c:pt>
                <c:pt idx="5" formatCode="0.000">
                  <c:v>3.108228511530398</c:v>
                </c:pt>
              </c:numCache>
            </c:numRef>
          </c:val>
          <c:extLst>
            <c:ext xmlns:c16="http://schemas.microsoft.com/office/drawing/2014/chart" uri="{C3380CC4-5D6E-409C-BE32-E72D297353CC}">
              <c16:uniqueId val="{00000000-6217-45D6-9474-7E8B32FDD168}"/>
            </c:ext>
          </c:extLst>
        </c:ser>
        <c:ser>
          <c:idx val="1"/>
          <c:order val="1"/>
          <c:tx>
            <c:strRef>
              <c:f>Hoja8!$D$24</c:f>
              <c:strCache>
                <c:ptCount val="1"/>
                <c:pt idx="0">
                  <c:v>2023-01</c:v>
                </c:pt>
              </c:strCache>
            </c:strRef>
          </c:tx>
          <c:spPr>
            <a:solidFill>
              <a:srgbClr val="0070C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multiLvlStrRef>
              <c:f>Hoja8!$A$25:$B$31</c:f>
              <c:multiLvlStrCache>
                <c:ptCount val="7"/>
                <c:lvl>
                  <c:pt idx="0">
                    <c:v>Generación de SP Automáticas por MRP</c:v>
                  </c:pt>
                  <c:pt idx="1">
                    <c:v>Generación de códigos y proveedores</c:v>
                  </c:pt>
                  <c:pt idx="2">
                    <c:v>Abastecimiento continuo de sus Materiales</c:v>
                  </c:pt>
                  <c:pt idx="3">
                    <c:v>Conocimiento de Materiales y Proveedores</c:v>
                  </c:pt>
                  <c:pt idx="4">
                    <c:v>Comunicación oportuna y atención de sus solicitudes (puntual, emergencia y urgencia)</c:v>
                  </c:pt>
                  <c:pt idx="5">
                    <c:v>Gestión de Contratación de Servicios y Licitaciones</c:v>
                  </c:pt>
                  <c:pt idx="6">
                    <c:v>Búsqueda y contratación de nuevos proveedores</c:v>
                  </c:pt>
                </c:lvl>
                <c:lvl>
                  <c:pt idx="0">
                    <c:v>Planificación de Materiales</c:v>
                  </c:pt>
                  <c:pt idx="2">
                    <c:v>Compras</c:v>
                  </c:pt>
                  <c:pt idx="4">
                    <c:v>Servicios</c:v>
                  </c:pt>
                </c:lvl>
              </c:multiLvlStrCache>
            </c:multiLvlStrRef>
          </c:cat>
          <c:val>
            <c:numRef>
              <c:f>Hoja8!$D$25:$D$31</c:f>
              <c:numCache>
                <c:formatCode>0.000</c:formatCode>
                <c:ptCount val="7"/>
                <c:pt idx="0">
                  <c:v>3.1470588235294117</c:v>
                </c:pt>
                <c:pt idx="1">
                  <c:v>3.4102564102564101</c:v>
                </c:pt>
                <c:pt idx="2">
                  <c:v>3.0769230769230771</c:v>
                </c:pt>
                <c:pt idx="3">
                  <c:v>3.125</c:v>
                </c:pt>
                <c:pt idx="4">
                  <c:v>3.1860465116279069</c:v>
                </c:pt>
                <c:pt idx="5">
                  <c:v>3.2682926829268291</c:v>
                </c:pt>
              </c:numCache>
            </c:numRef>
          </c:val>
          <c:extLst>
            <c:ext xmlns:c16="http://schemas.microsoft.com/office/drawing/2014/chart" uri="{C3380CC4-5D6E-409C-BE32-E72D297353CC}">
              <c16:uniqueId val="{00000001-6217-45D6-9474-7E8B32FDD168}"/>
            </c:ext>
          </c:extLst>
        </c:ser>
        <c:ser>
          <c:idx val="2"/>
          <c:order val="2"/>
          <c:tx>
            <c:strRef>
              <c:f>Hoja8!$E$24</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multiLvlStrRef>
              <c:f>Hoja8!$A$25:$B$31</c:f>
              <c:multiLvlStrCache>
                <c:ptCount val="7"/>
                <c:lvl>
                  <c:pt idx="0">
                    <c:v>Generación de SP Automáticas por MRP</c:v>
                  </c:pt>
                  <c:pt idx="1">
                    <c:v>Generación de códigos y proveedores</c:v>
                  </c:pt>
                  <c:pt idx="2">
                    <c:v>Abastecimiento continuo de sus Materiales</c:v>
                  </c:pt>
                  <c:pt idx="3">
                    <c:v>Conocimiento de Materiales y Proveedores</c:v>
                  </c:pt>
                  <c:pt idx="4">
                    <c:v>Comunicación oportuna y atención de sus solicitudes (puntual, emergencia y urgencia)</c:v>
                  </c:pt>
                  <c:pt idx="5">
                    <c:v>Gestión de Contratación de Servicios y Licitaciones</c:v>
                  </c:pt>
                  <c:pt idx="6">
                    <c:v>Búsqueda y contratación de nuevos proveedores</c:v>
                  </c:pt>
                </c:lvl>
                <c:lvl>
                  <c:pt idx="0">
                    <c:v>Planificación de Materiales</c:v>
                  </c:pt>
                  <c:pt idx="2">
                    <c:v>Compras</c:v>
                  </c:pt>
                  <c:pt idx="4">
                    <c:v>Servicios</c:v>
                  </c:pt>
                </c:lvl>
              </c:multiLvlStrCache>
            </c:multiLvlStrRef>
          </c:cat>
          <c:val>
            <c:numRef>
              <c:f>Hoja8!$E$25:$E$31</c:f>
              <c:numCache>
                <c:formatCode>0.000</c:formatCode>
                <c:ptCount val="7"/>
                <c:pt idx="0">
                  <c:v>3.6666666666666665</c:v>
                </c:pt>
                <c:pt idx="1">
                  <c:v>4.080645161290323</c:v>
                </c:pt>
                <c:pt idx="2">
                  <c:v>3.4918032786885247</c:v>
                </c:pt>
                <c:pt idx="3">
                  <c:v>3.5</c:v>
                </c:pt>
                <c:pt idx="4">
                  <c:v>3.6923076923076925</c:v>
                </c:pt>
                <c:pt idx="5">
                  <c:v>3.6557377049180326</c:v>
                </c:pt>
                <c:pt idx="6">
                  <c:v>3.6451612903225805</c:v>
                </c:pt>
              </c:numCache>
            </c:numRef>
          </c:val>
          <c:extLst>
            <c:ext xmlns:c16="http://schemas.microsoft.com/office/drawing/2014/chart" uri="{C3380CC4-5D6E-409C-BE32-E72D297353CC}">
              <c16:uniqueId val="{00000002-6217-45D6-9474-7E8B32FDD168}"/>
            </c:ext>
          </c:extLst>
        </c:ser>
        <c:dLbls>
          <c:dLblPos val="outEnd"/>
          <c:showLegendKey val="0"/>
          <c:showVal val="1"/>
          <c:showCatName val="0"/>
          <c:showSerName val="0"/>
          <c:showPercent val="0"/>
          <c:showBubbleSize val="0"/>
        </c:dLbls>
        <c:gapWidth val="267"/>
        <c:overlap val="-43"/>
        <c:axId val="802565247"/>
        <c:axId val="1073027215"/>
      </c:barChart>
      <c:catAx>
        <c:axId val="802565247"/>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1073027215"/>
        <c:crosses val="autoZero"/>
        <c:auto val="1"/>
        <c:lblAlgn val="ctr"/>
        <c:lblOffset val="100"/>
        <c:noMultiLvlLbl val="0"/>
      </c:catAx>
      <c:valAx>
        <c:axId val="1073027215"/>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802565247"/>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s-PE" sz="1600" b="1" i="0" u="none" strike="noStrike" kern="1200" cap="none" spc="0" normalizeH="0" baseline="0" noProof="0">
                <a:solidFill>
                  <a:schemeClr val="tx1"/>
                </a:solidFill>
                <a:latin typeface="+mj-lt"/>
                <a:ea typeface="+mj-ea"/>
                <a:cs typeface="+mj-cs"/>
              </a:defRPr>
            </a:pPr>
            <a:r>
              <a:rPr lang="es-PE" sz="1400" noProof="0" dirty="0">
                <a:latin typeface="+mn-lt"/>
              </a:rPr>
              <a:t>Autoevaluación (1 usuario)</a:t>
            </a:r>
          </a:p>
        </c:rich>
      </c:tx>
      <c:layout>
        <c:manualLayout>
          <c:xMode val="edge"/>
          <c:yMode val="edge"/>
          <c:x val="0.29343702908215408"/>
          <c:y val="2.7777777777777776E-2"/>
        </c:manualLayout>
      </c:layout>
      <c:overlay val="0"/>
      <c:spPr>
        <a:noFill/>
        <a:ln>
          <a:noFill/>
        </a:ln>
        <a:effectLst/>
      </c:spPr>
      <c:txPr>
        <a:bodyPr rot="0" spcFirstLastPara="1" vertOverflow="ellipsis" vert="horz" wrap="square" anchor="ctr" anchorCtr="1"/>
        <a:lstStyle/>
        <a:p>
          <a:pPr>
            <a:defRPr lang="es-PE" sz="1600" b="1" i="0" u="none" strike="noStrike" kern="1200" cap="none" spc="0" normalizeH="0" baseline="0" noProof="0">
              <a:solidFill>
                <a:schemeClr val="tx1"/>
              </a:solidFill>
              <a:latin typeface="+mj-lt"/>
              <a:ea typeface="+mj-ea"/>
              <a:cs typeface="+mj-cs"/>
            </a:defRPr>
          </a:pPr>
          <a:endParaRPr lang="es-PE"/>
        </a:p>
      </c:txPr>
    </c:title>
    <c:autoTitleDeleted val="0"/>
    <c:plotArea>
      <c:layout/>
      <c:barChart>
        <c:barDir val="col"/>
        <c:grouping val="clustered"/>
        <c:varyColors val="0"/>
        <c:ser>
          <c:idx val="0"/>
          <c:order val="0"/>
          <c:spPr>
            <a:solidFill>
              <a:srgbClr val="00B0F0"/>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multiLvlStrRef>
              <c:f>Hoja5!$B$31:$C$37</c:f>
              <c:multiLvlStrCache>
                <c:ptCount val="7"/>
                <c:lvl>
                  <c:pt idx="0">
                    <c:v>Generación de SP Automáticas por MRP</c:v>
                  </c:pt>
                  <c:pt idx="1">
                    <c:v>Generación de códigos y proveedores</c:v>
                  </c:pt>
                  <c:pt idx="2">
                    <c:v>Abastecimiento continuo de sus Materiales</c:v>
                  </c:pt>
                  <c:pt idx="3">
                    <c:v>Conocimiento de Materiales y Proveedores</c:v>
                  </c:pt>
                  <c:pt idx="4">
                    <c:v>Comunicación oportuna y atención de sus solicitudes (puntual, emergencia y urgencia)</c:v>
                  </c:pt>
                  <c:pt idx="5">
                    <c:v>Gestión de Contratación de Servicios y Licitaciones</c:v>
                  </c:pt>
                  <c:pt idx="6">
                    <c:v>Búsqueda y contratación de nuevos proveedores</c:v>
                  </c:pt>
                </c:lvl>
                <c:lvl>
                  <c:pt idx="0">
                    <c:v>Planificación de Materiales</c:v>
                  </c:pt>
                  <c:pt idx="2">
                    <c:v>Compras</c:v>
                  </c:pt>
                  <c:pt idx="4">
                    <c:v>Servicios</c:v>
                  </c:pt>
                </c:lvl>
              </c:multiLvlStrCache>
            </c:multiLvlStrRef>
          </c:cat>
          <c:val>
            <c:numRef>
              <c:f>Hoja5!$D$31:$D$37</c:f>
              <c:numCache>
                <c:formatCode>0.000</c:formatCode>
                <c:ptCount val="7"/>
                <c:pt idx="0">
                  <c:v>5</c:v>
                </c:pt>
                <c:pt idx="1">
                  <c:v>5</c:v>
                </c:pt>
                <c:pt idx="2">
                  <c:v>0</c:v>
                </c:pt>
                <c:pt idx="3">
                  <c:v>5</c:v>
                </c:pt>
                <c:pt idx="4">
                  <c:v>5</c:v>
                </c:pt>
                <c:pt idx="5">
                  <c:v>5</c:v>
                </c:pt>
                <c:pt idx="6">
                  <c:v>0</c:v>
                </c:pt>
              </c:numCache>
            </c:numRef>
          </c:val>
          <c:extLst>
            <c:ext xmlns:c16="http://schemas.microsoft.com/office/drawing/2014/chart" uri="{C3380CC4-5D6E-409C-BE32-E72D297353CC}">
              <c16:uniqueId val="{00000000-6FAF-4D46-932B-974DC5B0D8F0}"/>
            </c:ext>
          </c:extLst>
        </c:ser>
        <c:dLbls>
          <c:dLblPos val="outEnd"/>
          <c:showLegendKey val="0"/>
          <c:showVal val="1"/>
          <c:showCatName val="0"/>
          <c:showSerName val="0"/>
          <c:showPercent val="0"/>
          <c:showBubbleSize val="0"/>
        </c:dLbls>
        <c:gapWidth val="267"/>
        <c:overlap val="-43"/>
        <c:axId val="1158721999"/>
        <c:axId val="1073007055"/>
      </c:barChart>
      <c:catAx>
        <c:axId val="1158721999"/>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1073007055"/>
        <c:crosses val="autoZero"/>
        <c:auto val="1"/>
        <c:lblAlgn val="ctr"/>
        <c:lblOffset val="100"/>
        <c:noMultiLvlLbl val="0"/>
      </c:catAx>
      <c:valAx>
        <c:axId val="1073007055"/>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s-PE"/>
          </a:p>
        </c:txPr>
        <c:crossAx val="1158721999"/>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chemeClr val="tx1"/>
          </a:solidFill>
        </a:defRPr>
      </a:pPr>
      <a:endParaRPr lang="es-PE"/>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r>
              <a:rPr lang="es-PE" dirty="0"/>
              <a:t>Satisfacción Histórica</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cap="none" spc="0" normalizeH="0" baseline="0">
              <a:solidFill>
                <a:schemeClr val="tx1"/>
              </a:solidFill>
              <a:latin typeface="+mn-lt"/>
              <a:ea typeface="+mj-ea"/>
              <a:cs typeface="+mj-cs"/>
            </a:defRPr>
          </a:pPr>
          <a:endParaRPr lang="es-PE"/>
        </a:p>
      </c:txPr>
    </c:title>
    <c:autoTitleDeleted val="0"/>
    <c:plotArea>
      <c:layout/>
      <c:barChart>
        <c:barDir val="col"/>
        <c:grouping val="clustered"/>
        <c:varyColors val="0"/>
        <c:ser>
          <c:idx val="0"/>
          <c:order val="0"/>
          <c:tx>
            <c:strRef>
              <c:f>Hoja5!$H$16</c:f>
              <c:strCache>
                <c:ptCount val="1"/>
                <c:pt idx="0">
                  <c:v>promedio</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Hoja5!$I$15:$K$15</c:f>
              <c:strCache>
                <c:ptCount val="3"/>
                <c:pt idx="0">
                  <c:v>2022</c:v>
                </c:pt>
                <c:pt idx="1">
                  <c:v>2023-01</c:v>
                </c:pt>
                <c:pt idx="2">
                  <c:v>2023-02</c:v>
                </c:pt>
              </c:strCache>
            </c:strRef>
          </c:cat>
          <c:val>
            <c:numRef>
              <c:f>Hoja5!$I$16:$K$16</c:f>
              <c:numCache>
                <c:formatCode>General</c:formatCode>
                <c:ptCount val="3"/>
                <c:pt idx="2" formatCode="0.000">
                  <c:v>4.1672365050659206</c:v>
                </c:pt>
              </c:numCache>
            </c:numRef>
          </c:val>
          <c:extLst>
            <c:ext xmlns:c16="http://schemas.microsoft.com/office/drawing/2014/chart" uri="{C3380CC4-5D6E-409C-BE32-E72D297353CC}">
              <c16:uniqueId val="{00000000-06A9-4ED3-9AB5-C24004A709D9}"/>
            </c:ext>
          </c:extLst>
        </c:ser>
        <c:dLbls>
          <c:dLblPos val="outEnd"/>
          <c:showLegendKey val="0"/>
          <c:showVal val="1"/>
          <c:showCatName val="0"/>
          <c:showSerName val="0"/>
          <c:showPercent val="0"/>
          <c:showBubbleSize val="0"/>
        </c:dLbls>
        <c:gapWidth val="267"/>
        <c:overlap val="-43"/>
        <c:axId val="2034780703"/>
        <c:axId val="534613295"/>
      </c:barChart>
      <c:catAx>
        <c:axId val="203478070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534613295"/>
        <c:crosses val="autoZero"/>
        <c:auto val="1"/>
        <c:lblAlgn val="ctr"/>
        <c:lblOffset val="100"/>
        <c:noMultiLvlLbl val="0"/>
      </c:catAx>
      <c:valAx>
        <c:axId val="534613295"/>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2034780703"/>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r>
              <a:rPr lang="es-PE" dirty="0"/>
              <a:t>Satisfacción Histórica</a:t>
            </a:r>
            <a:r>
              <a:rPr lang="es-PE" baseline="0" dirty="0"/>
              <a:t> </a:t>
            </a:r>
            <a:r>
              <a:rPr lang="es-PE" dirty="0"/>
              <a:t>(Acumulado)</a:t>
            </a:r>
          </a:p>
        </c:rich>
      </c:tx>
      <c:overlay val="0"/>
      <c:spPr>
        <a:noFill/>
        <a:ln>
          <a:noFill/>
        </a:ln>
        <a:effectLst/>
      </c:spPr>
      <c:txPr>
        <a:bodyPr rot="0" spcFirstLastPara="1" vertOverflow="ellipsis" vert="horz" wrap="square" anchor="ctr" anchorCtr="1"/>
        <a:lstStyle/>
        <a:p>
          <a:pPr>
            <a:defRPr sz="1400" b="1" i="0" u="none" strike="noStrike" kern="1200" cap="none" spc="0" normalizeH="0" baseline="0">
              <a:solidFill>
                <a:schemeClr val="tx1"/>
              </a:solidFill>
              <a:latin typeface="+mn-lt"/>
              <a:ea typeface="+mj-ea"/>
              <a:cs typeface="+mj-cs"/>
            </a:defRPr>
          </a:pPr>
          <a:endParaRPr lang="es-PE"/>
        </a:p>
      </c:txPr>
    </c:title>
    <c:autoTitleDeleted val="0"/>
    <c:plotArea>
      <c:layout/>
      <c:lineChart>
        <c:grouping val="standard"/>
        <c:varyColors val="0"/>
        <c:ser>
          <c:idx val="1"/>
          <c:order val="0"/>
          <c:tx>
            <c:strRef>
              <c:f>Hoja5!$H$19</c:f>
              <c:strCache>
                <c:ptCount val="1"/>
                <c:pt idx="0">
                  <c:v>promedio</c:v>
                </c:pt>
              </c:strCache>
            </c:strRef>
          </c:tx>
          <c:spPr>
            <a:ln w="22225" cap="rnd">
              <a:solidFill>
                <a:schemeClr val="accent2"/>
              </a:solidFill>
              <a:round/>
            </a:ln>
            <a:effectLst/>
          </c:spPr>
          <c:marker>
            <c:symbol val="square"/>
            <c:size val="5"/>
            <c:spPr>
              <a:solidFill>
                <a:schemeClr val="lt1"/>
              </a:solidFill>
              <a:ln w="1587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numRef>
              <c:f>Hoja5!$I$18:$K$18</c:f>
              <c:numCache>
                <c:formatCode>General</c:formatCode>
                <c:ptCount val="3"/>
                <c:pt idx="0">
                  <c:v>2021</c:v>
                </c:pt>
                <c:pt idx="1">
                  <c:v>2022</c:v>
                </c:pt>
                <c:pt idx="2">
                  <c:v>2023</c:v>
                </c:pt>
              </c:numCache>
            </c:numRef>
          </c:cat>
          <c:val>
            <c:numRef>
              <c:f>Hoja5!$I$19:$K$19</c:f>
              <c:numCache>
                <c:formatCode>General</c:formatCode>
                <c:ptCount val="3"/>
                <c:pt idx="2" formatCode="_-* #,##0.000_-;\-* #,##0.000_-;_-* &quot;-&quot;??_-;_-@_-">
                  <c:v>4.1672365050659206</c:v>
                </c:pt>
              </c:numCache>
            </c:numRef>
          </c:val>
          <c:smooth val="0"/>
          <c:extLst>
            <c:ext xmlns:c16="http://schemas.microsoft.com/office/drawing/2014/chart" uri="{C3380CC4-5D6E-409C-BE32-E72D297353CC}">
              <c16:uniqueId val="{00000000-61F8-413B-916B-B94712243700}"/>
            </c:ext>
          </c:extLst>
        </c:ser>
        <c:dLbls>
          <c:dLblPos val="t"/>
          <c:showLegendKey val="0"/>
          <c:showVal val="1"/>
          <c:showCatName val="0"/>
          <c:showSerName val="0"/>
          <c:showPercent val="0"/>
          <c:showBubbleSize val="0"/>
        </c:dLbls>
        <c:marker val="1"/>
        <c:smooth val="0"/>
        <c:axId val="906461872"/>
        <c:axId val="863195648"/>
      </c:lineChart>
      <c:catAx>
        <c:axId val="906461872"/>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3195648"/>
        <c:crosses val="autoZero"/>
        <c:auto val="1"/>
        <c:lblAlgn val="ctr"/>
        <c:lblOffset val="100"/>
        <c:noMultiLvlLbl val="0"/>
      </c:catAx>
      <c:valAx>
        <c:axId val="863195648"/>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906461872"/>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Hoja2!$C$10</c:f>
          <c:strCache>
            <c:ptCount val="1"/>
            <c:pt idx="0">
              <c:v>Universo de la Encuesta 91 colaboradores</c:v>
            </c:pt>
          </c:strCache>
        </c:strRef>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s-PE"/>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596-46C6-8C6D-2B7E55DE93C2}"/>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596-46C6-8C6D-2B7E55DE93C2}"/>
              </c:ext>
            </c:extLst>
          </c:dPt>
          <c:dLbls>
            <c:dLbl>
              <c:idx val="0"/>
              <c:layout>
                <c:manualLayout>
                  <c:x val="0.1111111111111111"/>
                  <c:y val="-0.10185185185185185"/>
                </c:manualLayout>
              </c:layout>
              <c:tx>
                <c:rich>
                  <a:bodyPr/>
                  <a:lstStyle/>
                  <a:p>
                    <a:fld id="{1880A373-5325-47FD-AF26-A1A96F3D6D28}" type="VALUE">
                      <a:rPr lang="en-US"/>
                      <a:pPr/>
                      <a:t>[VALOR]</a:t>
                    </a:fld>
                    <a:endParaRPr lang="en-US"/>
                  </a:p>
                  <a:p>
                    <a:r>
                      <a:rPr lang="en-US"/>
                      <a:t>73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8596-46C6-8C6D-2B7E55DE93C2}"/>
                </c:ext>
              </c:extLst>
            </c:dLbl>
            <c:dLbl>
              <c:idx val="1"/>
              <c:layout>
                <c:manualLayout>
                  <c:x val="-9.1666666666666688E-2"/>
                  <c:y val="5.0925925925925923E-2"/>
                </c:manualLayout>
              </c:layout>
              <c:tx>
                <c:rich>
                  <a:bodyPr/>
                  <a:lstStyle/>
                  <a:p>
                    <a:fld id="{E5542C61-DFAA-45C2-8E3C-40B75EFD81A8}" type="VALUE">
                      <a:rPr lang="en-US"/>
                      <a:pPr/>
                      <a:t>[VALOR]</a:t>
                    </a:fld>
                    <a:endParaRPr lang="en-US"/>
                  </a:p>
                  <a:p>
                    <a:r>
                      <a:rPr lang="en-US"/>
                      <a:t>18 personas</a:t>
                    </a:r>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8596-46C6-8C6D-2B7E55DE93C2}"/>
                </c:ext>
              </c:extLst>
            </c:dLbl>
            <c:spPr>
              <a:noFill/>
              <a:ln>
                <a:solidFill>
                  <a:schemeClr val="bg1">
                    <a:lumMod val="85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Hoja2!$D$3:$E$3</c:f>
              <c:strCache>
                <c:ptCount val="2"/>
                <c:pt idx="0">
                  <c:v>Completaron encuesta</c:v>
                </c:pt>
                <c:pt idx="1">
                  <c:v>Pendiente de completar encuesta</c:v>
                </c:pt>
              </c:strCache>
            </c:strRef>
          </c:cat>
          <c:val>
            <c:numRef>
              <c:f>Hoja2!$D$4:$E$4</c:f>
              <c:numCache>
                <c:formatCode>0%</c:formatCode>
                <c:ptCount val="2"/>
                <c:pt idx="0">
                  <c:v>0.80219780219780223</c:v>
                </c:pt>
                <c:pt idx="1">
                  <c:v>0.19780219780219777</c:v>
                </c:pt>
              </c:numCache>
            </c:numRef>
          </c:val>
          <c:extLst>
            <c:ext xmlns:c16="http://schemas.microsoft.com/office/drawing/2014/chart" uri="{C3380CC4-5D6E-409C-BE32-E72D297353CC}">
              <c16:uniqueId val="{00000004-8596-46C6-8C6D-2B7E55DE93C2}"/>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1">
          <a:lumMod val="85000"/>
        </a:schemeClr>
      </a:solidFill>
    </a:ln>
    <a:effectLst/>
  </c:spPr>
  <c:txPr>
    <a:bodyPr/>
    <a:lstStyle/>
    <a:p>
      <a:pPr>
        <a:defRPr/>
      </a:pPr>
      <a:endParaRPr lang="es-PE"/>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[Riesgos_2023_2.xlsx]Hoja6!TablaDinámica5</c:name>
    <c:fmtId val="10"/>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r>
              <a:rPr lang="en-US" sz="1400" b="1" i="0" u="none" strike="noStrike" kern="1200" cap="none" spc="0" normalizeH="0" baseline="0">
                <a:solidFill>
                  <a:schemeClr val="tx1"/>
                </a:solidFill>
                <a:latin typeface="+mn-lt"/>
              </a:rPr>
              <a:t>Satisfacción por Gerencias sin Autoevaluación</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none" spc="0" normalizeH="0" baseline="0">
              <a:solidFill>
                <a:sysClr val="windowText" lastClr="000000">
                  <a:lumMod val="50000"/>
                  <a:lumOff val="50000"/>
                </a:sysClr>
              </a:solidFill>
              <a:latin typeface="+mj-lt"/>
              <a:ea typeface="+mj-ea"/>
              <a:cs typeface="+mj-cs"/>
            </a:defRPr>
          </a:pPr>
          <a:endParaRPr lang="es-PE"/>
        </a:p>
      </c:txPr>
    </c:title>
    <c:autoTitleDeleted val="0"/>
    <c:pivotFmts>
      <c:pivotFmt>
        <c:idx val="0"/>
        <c:spPr>
          <a:solidFill>
            <a:srgbClr val="FFC000"/>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Hoja6!$B$5</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Hoja6!$A$6:$A$11</c:f>
              <c:strCache>
                <c:ptCount val="5"/>
                <c:pt idx="0">
                  <c:v>Gestión Humana</c:v>
                </c:pt>
                <c:pt idx="1">
                  <c:v>GFACI</c:v>
                </c:pt>
                <c:pt idx="2">
                  <c:v>Agricola</c:v>
                </c:pt>
                <c:pt idx="3">
                  <c:v>Industrial</c:v>
                </c:pt>
                <c:pt idx="4">
                  <c:v>Operaciones</c:v>
                </c:pt>
              </c:strCache>
            </c:strRef>
          </c:cat>
          <c:val>
            <c:numRef>
              <c:f>Hoja6!$B$6:$B$11</c:f>
              <c:numCache>
                <c:formatCode>0.000</c:formatCode>
                <c:ptCount val="5"/>
                <c:pt idx="0">
                  <c:v>4.4807692307692308</c:v>
                </c:pt>
                <c:pt idx="1">
                  <c:v>4.2929292929292933</c:v>
                </c:pt>
                <c:pt idx="2">
                  <c:v>4.0579710144927539</c:v>
                </c:pt>
                <c:pt idx="3">
                  <c:v>4.0526315789473681</c:v>
                </c:pt>
                <c:pt idx="4">
                  <c:v>3.896551724137931</c:v>
                </c:pt>
              </c:numCache>
            </c:numRef>
          </c:val>
          <c:extLst>
            <c:ext xmlns:c16="http://schemas.microsoft.com/office/drawing/2014/chart" uri="{C3380CC4-5D6E-409C-BE32-E72D297353CC}">
              <c16:uniqueId val="{00000000-38BE-458E-9746-C6188F525624}"/>
            </c:ext>
          </c:extLst>
        </c:ser>
        <c:dLbls>
          <c:dLblPos val="outEnd"/>
          <c:showLegendKey val="0"/>
          <c:showVal val="1"/>
          <c:showCatName val="0"/>
          <c:showSerName val="0"/>
          <c:showPercent val="0"/>
          <c:showBubbleSize val="0"/>
        </c:dLbls>
        <c:gapWidth val="267"/>
        <c:overlap val="-43"/>
        <c:axId val="1538950624"/>
        <c:axId val="869490688"/>
      </c:barChart>
      <c:catAx>
        <c:axId val="15389506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s-PE"/>
          </a:p>
        </c:txPr>
        <c:crossAx val="869490688"/>
        <c:crosses val="autoZero"/>
        <c:auto val="1"/>
        <c:lblAlgn val="ctr"/>
        <c:lblOffset val="100"/>
        <c:noMultiLvlLbl val="0"/>
      </c:catAx>
      <c:valAx>
        <c:axId val="869490688"/>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538950624"/>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pivotSource>
    <c:name>[ConsolidadoFinalEncuestas2024_02.xlsx]Grafico!TablaDinámica3</c:name>
    <c:fmtId val="79"/>
  </c:pivotSource>
  <c:chart>
    <c:autoTitleDeleted val="1"/>
    <c:pivotFmts>
      <c:pivotFmt>
        <c:idx val="0"/>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noFill/>
          <a:ln w="25400" cap="flat" cmpd="sng" algn="ctr">
            <a:solidFill>
              <a:srgbClr val="00B050"/>
            </a:solidFill>
            <a:miter lim="800000"/>
          </a:ln>
          <a:effectLst/>
        </c:spPr>
      </c:pivotFmt>
      <c:pivotFmt>
        <c:idx val="2"/>
        <c:spPr>
          <a:noFill/>
          <a:ln w="25400" cap="flat" cmpd="sng" algn="ctr">
            <a:solidFill>
              <a:srgbClr val="FFC000"/>
            </a:solidFill>
            <a:miter lim="800000"/>
          </a:ln>
          <a:effectLst/>
        </c:spPr>
      </c:pivotFmt>
      <c:pivotFmt>
        <c:idx val="3"/>
        <c:spPr>
          <a:noFill/>
          <a:ln w="25400" cap="flat" cmpd="sng" algn="ctr">
            <a:solidFill>
              <a:srgbClr val="FF0000"/>
            </a:solidFill>
            <a:miter lim="800000"/>
          </a:ln>
          <a:effectLst/>
        </c:spPr>
      </c:pivotFmt>
      <c:pivotFmt>
        <c:idx val="4"/>
        <c:spPr>
          <a:noFill/>
          <a:ln w="25400" cap="flat" cmpd="sng" algn="ctr">
            <a:solidFill>
              <a:srgbClr val="00B0F0"/>
            </a:solidFill>
            <a:miter lim="800000"/>
          </a:ln>
          <a:effectLst/>
        </c:spPr>
      </c:pivotFmt>
      <c:pivotFmt>
        <c:idx val="5"/>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noFill/>
          <a:ln w="25400" cap="flat" cmpd="sng" algn="ctr">
            <a:solidFill>
              <a:schemeClr val="accent1"/>
            </a:solidFill>
            <a:miter lim="800000"/>
          </a:ln>
          <a:effectLst/>
        </c:spPr>
        <c:marker>
          <c:symbol val="none"/>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25400" cap="flat" cmpd="sng" algn="ctr">
            <a:solidFill>
              <a:srgbClr val="00B050"/>
            </a:solidFill>
            <a:miter lim="800000"/>
          </a:ln>
          <a:effectLst/>
        </c:spPr>
      </c:pivotFmt>
      <c:pivotFmt>
        <c:idx val="11"/>
        <c:spPr>
          <a:noFill/>
          <a:ln w="25400" cap="flat" cmpd="sng" algn="ctr">
            <a:solidFill>
              <a:srgbClr val="FFC000"/>
            </a:solidFill>
            <a:miter lim="800000"/>
          </a:ln>
          <a:effectLst/>
        </c:spPr>
      </c:pivotFmt>
      <c:pivotFmt>
        <c:idx val="12"/>
        <c:spPr>
          <a:noFill/>
          <a:ln w="25400" cap="flat" cmpd="sng" algn="ctr">
            <a:solidFill>
              <a:srgbClr val="FF0000"/>
            </a:solidFill>
            <a:miter lim="800000"/>
          </a:ln>
          <a:effectLst/>
        </c:spPr>
      </c:pivotFmt>
      <c:pivotFmt>
        <c:idx val="13"/>
        <c:spPr>
          <a:noFill/>
          <a:ln w="25400" cap="flat" cmpd="sng" algn="ctr">
            <a:solidFill>
              <a:srgbClr val="00B0F0"/>
            </a:solidFill>
            <a:miter lim="800000"/>
          </a:ln>
          <a:effectLst/>
        </c:spPr>
      </c:pivotFmt>
      <c:pivotFmt>
        <c:idx val="14"/>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noFill/>
          <a:ln w="25400" cap="flat" cmpd="sng" algn="ctr">
            <a:solidFill>
              <a:schemeClr val="accent6"/>
            </a:solidFill>
            <a:miter lim="800000"/>
          </a:ln>
          <a:effectLst/>
        </c:spPr>
      </c:pivotFmt>
      <c:pivotFmt>
        <c:idx val="16"/>
        <c:spPr>
          <a:noFill/>
          <a:ln w="12700" cap="flat" cmpd="sng" algn="ctr">
            <a:solidFill>
              <a:srgbClr val="FFC000"/>
            </a:solidFill>
            <a:miter lim="800000"/>
          </a:ln>
          <a:effectLst/>
        </c:spPr>
      </c:pivotFmt>
      <c:pivotFmt>
        <c:idx val="17"/>
        <c:spPr>
          <a:noFill/>
          <a:ln w="25400" cap="flat" cmpd="sng" algn="ctr">
            <a:solidFill>
              <a:srgbClr val="FF0000"/>
            </a:solidFill>
            <a:miter lim="800000"/>
          </a:ln>
          <a:effectLst/>
        </c:spPr>
      </c:pivotFmt>
      <c:pivotFmt>
        <c:idx val="18"/>
        <c:spPr>
          <a:noFill/>
          <a:ln w="25400" cap="flat" cmpd="sng" algn="ctr">
            <a:solidFill>
              <a:srgbClr val="00B0F0"/>
            </a:solidFill>
            <a:miter lim="800000"/>
          </a:ln>
          <a:effectLst/>
        </c:spPr>
      </c:pivotFmt>
      <c:pivotFmt>
        <c:idx val="19"/>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0"/>
        <c:spPr>
          <a:noFill/>
          <a:ln w="25400" cap="flat" cmpd="sng" algn="ctr">
            <a:solidFill>
              <a:schemeClr val="accent6"/>
            </a:solidFill>
            <a:miter lim="800000"/>
          </a:ln>
          <a:effectLst/>
        </c:spPr>
      </c:pivotFmt>
      <c:pivotFmt>
        <c:idx val="21"/>
        <c:spPr>
          <a:noFill/>
          <a:ln w="25400" cap="flat" cmpd="sng" algn="ctr">
            <a:solidFill>
              <a:srgbClr val="FF0000"/>
            </a:solidFill>
            <a:miter lim="800000"/>
          </a:ln>
          <a:effectLst/>
        </c:spPr>
      </c:pivotFmt>
      <c:pivotFmt>
        <c:idx val="22"/>
        <c:spPr>
          <a:noFill/>
          <a:ln w="12700" cap="flat" cmpd="sng" algn="ctr">
            <a:solidFill>
              <a:srgbClr val="FFC000"/>
            </a:solidFill>
            <a:miter lim="800000"/>
          </a:ln>
          <a:effectLst/>
        </c:spPr>
      </c:pivotFmt>
      <c:pivotFmt>
        <c:idx val="23"/>
        <c:spPr>
          <a:noFill/>
          <a:ln w="25400" cap="flat" cmpd="sng" algn="ctr">
            <a:solidFill>
              <a:srgbClr val="00B0F0"/>
            </a:solidFill>
            <a:miter lim="800000"/>
          </a:ln>
          <a:effectLst/>
        </c:spPr>
      </c:pivotFmt>
      <c:pivotFmt>
        <c:idx val="24"/>
        <c:spPr>
          <a:noFill/>
          <a:ln w="25400" cap="flat" cmpd="sng" algn="ctr">
            <a:solidFill>
              <a:schemeClr val="accent1"/>
            </a:solid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noFill/>
          <a:ln w="25400" cap="flat" cmpd="sng" algn="ctr">
            <a:solidFill>
              <a:schemeClr val="accent6"/>
            </a:solidFill>
            <a:miter lim="800000"/>
          </a:ln>
          <a:effectLst/>
        </c:spPr>
      </c:pivotFmt>
      <c:pivotFmt>
        <c:idx val="26"/>
        <c:spPr>
          <a:noFill/>
          <a:ln w="25400" cap="flat" cmpd="sng" algn="ctr">
            <a:solidFill>
              <a:srgbClr val="FF0000"/>
            </a:solidFill>
            <a:miter lim="800000"/>
          </a:ln>
          <a:effectLst/>
        </c:spPr>
      </c:pivotFmt>
      <c:pivotFmt>
        <c:idx val="27"/>
        <c:spPr>
          <a:noFill/>
          <a:ln w="12700" cap="flat" cmpd="sng" algn="ctr">
            <a:solidFill>
              <a:srgbClr val="FFC000"/>
            </a:solidFill>
            <a:miter lim="800000"/>
          </a:ln>
          <a:effectLst/>
        </c:spPr>
      </c:pivotFmt>
      <c:pivotFmt>
        <c:idx val="28"/>
        <c:spPr>
          <a:noFill/>
          <a:ln w="25400" cap="flat" cmpd="sng" algn="ctr">
            <a:solidFill>
              <a:srgbClr val="00B0F0"/>
            </a:solidFill>
            <a:miter lim="800000"/>
          </a:ln>
          <a:effectLst/>
        </c:spPr>
      </c:pivotFmt>
    </c:pivotFmts>
    <c:plotArea>
      <c:layout/>
      <c:barChart>
        <c:barDir val="col"/>
        <c:grouping val="clustered"/>
        <c:varyColors val="0"/>
        <c:ser>
          <c:idx val="0"/>
          <c:order val="0"/>
          <c:tx>
            <c:strRef>
              <c:f>Grafico!$B$15</c:f>
              <c:strCache>
                <c:ptCount val="1"/>
                <c:pt idx="0">
                  <c:v>Total</c:v>
                </c:pt>
              </c:strCache>
            </c:strRef>
          </c:tx>
          <c:spPr>
            <a:noFill/>
            <a:ln w="25400" cap="flat" cmpd="sng" algn="ctr">
              <a:solidFill>
                <a:schemeClr val="accent1"/>
              </a:solidFill>
              <a:miter lim="800000"/>
            </a:ln>
            <a:effectLst/>
          </c:spPr>
          <c:invertIfNegative val="0"/>
          <c:dPt>
            <c:idx val="1"/>
            <c:invertIfNegative val="0"/>
            <c:bubble3D val="0"/>
            <c:spPr>
              <a:noFill/>
              <a:ln w="25400" cap="flat" cmpd="sng" algn="ctr">
                <a:solidFill>
                  <a:schemeClr val="accent6"/>
                </a:solidFill>
                <a:miter lim="800000"/>
              </a:ln>
              <a:effectLst/>
            </c:spPr>
            <c:extLst>
              <c:ext xmlns:c16="http://schemas.microsoft.com/office/drawing/2014/chart" uri="{C3380CC4-5D6E-409C-BE32-E72D297353CC}">
                <c16:uniqueId val="{00000001-00A8-4A72-B6BC-610207CFC54C}"/>
              </c:ext>
            </c:extLst>
          </c:dPt>
          <c:dPt>
            <c:idx val="2"/>
            <c:invertIfNegative val="0"/>
            <c:bubble3D val="0"/>
            <c:spPr>
              <a:noFill/>
              <a:ln w="25400" cap="flat" cmpd="sng" algn="ctr">
                <a:solidFill>
                  <a:srgbClr val="FF0000"/>
                </a:solidFill>
                <a:miter lim="800000"/>
              </a:ln>
              <a:effectLst/>
            </c:spPr>
            <c:extLst>
              <c:ext xmlns:c16="http://schemas.microsoft.com/office/drawing/2014/chart" uri="{C3380CC4-5D6E-409C-BE32-E72D297353CC}">
                <c16:uniqueId val="{00000003-00A8-4A72-B6BC-610207CFC54C}"/>
              </c:ext>
            </c:extLst>
          </c:dPt>
          <c:dPt>
            <c:idx val="3"/>
            <c:invertIfNegative val="0"/>
            <c:bubble3D val="0"/>
            <c:spPr>
              <a:noFill/>
              <a:ln w="12700" cap="flat" cmpd="sng" algn="ctr">
                <a:solidFill>
                  <a:srgbClr val="FFC000"/>
                </a:solidFill>
                <a:miter lim="800000"/>
              </a:ln>
              <a:effectLst/>
            </c:spPr>
            <c:extLst>
              <c:ext xmlns:c16="http://schemas.microsoft.com/office/drawing/2014/chart" uri="{C3380CC4-5D6E-409C-BE32-E72D297353CC}">
                <c16:uniqueId val="{00000005-00A8-4A72-B6BC-610207CFC54C}"/>
              </c:ext>
            </c:extLst>
          </c:dPt>
          <c:dPt>
            <c:idx val="4"/>
            <c:invertIfNegative val="0"/>
            <c:bubble3D val="0"/>
            <c:spPr>
              <a:noFill/>
              <a:ln w="25400" cap="flat" cmpd="sng" algn="ctr">
                <a:solidFill>
                  <a:srgbClr val="00B0F0"/>
                </a:solidFill>
                <a:miter lim="800000"/>
              </a:ln>
              <a:effectLst/>
            </c:spPr>
            <c:extLst>
              <c:ext xmlns:c16="http://schemas.microsoft.com/office/drawing/2014/chart" uri="{C3380CC4-5D6E-409C-BE32-E72D297353CC}">
                <c16:uniqueId val="{00000007-00A8-4A72-B6BC-610207CFC54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Grafico!$A$16:$A$20</c:f>
              <c:strCache>
                <c:ptCount val="5"/>
                <c:pt idx="0">
                  <c:v>Gestión Humana y Sostenibilidad</c:v>
                </c:pt>
                <c:pt idx="1">
                  <c:v>Administración y Finanzas</c:v>
                </c:pt>
                <c:pt idx="2">
                  <c:v>Operaciones</c:v>
                </c:pt>
                <c:pt idx="3">
                  <c:v>Agrícola</c:v>
                </c:pt>
                <c:pt idx="4">
                  <c:v>Industrial y de Mantenimiento</c:v>
                </c:pt>
              </c:strCache>
            </c:strRef>
          </c:cat>
          <c:val>
            <c:numRef>
              <c:f>Grafico!$B$16:$B$20</c:f>
              <c:numCache>
                <c:formatCode>0.000</c:formatCode>
                <c:ptCount val="5"/>
                <c:pt idx="0">
                  <c:v>4.4198473282442752</c:v>
                </c:pt>
                <c:pt idx="1">
                  <c:v>4.3715670436187395</c:v>
                </c:pt>
                <c:pt idx="2">
                  <c:v>4.2752721617418352</c:v>
                </c:pt>
                <c:pt idx="3">
                  <c:v>4.1115044247787607</c:v>
                </c:pt>
                <c:pt idx="4">
                  <c:v>3.8282208588957056</c:v>
                </c:pt>
              </c:numCache>
            </c:numRef>
          </c:val>
          <c:extLst>
            <c:ext xmlns:c16="http://schemas.microsoft.com/office/drawing/2014/chart" uri="{C3380CC4-5D6E-409C-BE32-E72D297353CC}">
              <c16:uniqueId val="{00000008-00A8-4A72-B6BC-610207CFC54C}"/>
            </c:ext>
          </c:extLst>
        </c:ser>
        <c:dLbls>
          <c:dLblPos val="outEnd"/>
          <c:showLegendKey val="0"/>
          <c:showVal val="1"/>
          <c:showCatName val="0"/>
          <c:showSerName val="0"/>
          <c:showPercent val="0"/>
          <c:showBubbleSize val="0"/>
        </c:dLbls>
        <c:gapWidth val="164"/>
        <c:overlap val="-35"/>
        <c:axId val="963757320"/>
        <c:axId val="963757648"/>
      </c:barChart>
      <c:catAx>
        <c:axId val="96375732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ysClr val="windowText" lastClr="000000"/>
                </a:solidFill>
                <a:latin typeface="+mn-lt"/>
                <a:ea typeface="+mn-ea"/>
                <a:cs typeface="+mn-cs"/>
              </a:defRPr>
            </a:pPr>
            <a:endParaRPr lang="es-PE"/>
          </a:p>
        </c:txPr>
        <c:crossAx val="963757648"/>
        <c:crosses val="autoZero"/>
        <c:auto val="1"/>
        <c:lblAlgn val="ctr"/>
        <c:lblOffset val="100"/>
        <c:noMultiLvlLbl val="0"/>
      </c:catAx>
      <c:valAx>
        <c:axId val="963757648"/>
        <c:scaling>
          <c:orientation val="minMax"/>
        </c:scaling>
        <c:delete val="0"/>
        <c:axPos val="l"/>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s-PE"/>
          </a:p>
        </c:txPr>
        <c:crossAx val="963757320"/>
        <c:crosses val="autoZero"/>
        <c:crossBetween val="between"/>
      </c:valAx>
      <c:spPr>
        <a:noFill/>
        <a:ln>
          <a:noFill/>
        </a:ln>
        <a:effectLst/>
      </c:spPr>
    </c:plotArea>
    <c:legend>
      <c:legendPos val="t"/>
      <c:layout>
        <c:manualLayout>
          <c:xMode val="edge"/>
          <c:yMode val="edge"/>
          <c:x val="0"/>
          <c:y val="3.9457475249754945E-2"/>
          <c:w val="1"/>
          <c:h val="0.3230604087732298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s-P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sz="1400">
                <a:solidFill>
                  <a:schemeClr val="tx1"/>
                </a:solidFill>
                <a:latin typeface="+mn-lt"/>
              </a:rPr>
              <a:t>Satisfacción por Servicios sin Autoevaluación</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s-PE"/>
        </a:p>
      </c:txPr>
    </c:title>
    <c:autoTitleDeleted val="0"/>
    <c:plotArea>
      <c:layout/>
      <c:barChart>
        <c:barDir val="col"/>
        <c:grouping val="clustered"/>
        <c:varyColors val="0"/>
        <c:ser>
          <c:idx val="0"/>
          <c:order val="0"/>
          <c:tx>
            <c:strRef>
              <c:f>Hoja8!$B$1</c:f>
              <c:strCache>
                <c:ptCount val="1"/>
                <c:pt idx="0">
                  <c:v>2023-02</c:v>
                </c:pt>
              </c:strCache>
            </c:strRef>
          </c:tx>
          <c:spPr>
            <a:solidFill>
              <a:srgbClr val="92D050"/>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Hoja8!$A$2:$A$6</c:f>
              <c:strCache>
                <c:ptCount val="5"/>
                <c:pt idx="0">
                  <c:v>Absolución de consultas de riesgos y éticas y emisión de reportes</c:v>
                </c:pt>
                <c:pt idx="1">
                  <c:v>Fortalecimiento del control interno de la compañía</c:v>
                </c:pt>
                <c:pt idx="2">
                  <c:v>Gestión de cursos y capacitaciones</c:v>
                </c:pt>
                <c:pt idx="3">
                  <c:v>Monitoreo y seguimiento a los riesgos (emergentes y de nivel crítico)</c:v>
                </c:pt>
                <c:pt idx="4">
                  <c:v>Seguimiento de riesgos y planes de acción</c:v>
                </c:pt>
              </c:strCache>
            </c:strRef>
          </c:cat>
          <c:val>
            <c:numRef>
              <c:f>Hoja8!$B$2:$B$6</c:f>
              <c:numCache>
                <c:formatCode>0.000</c:formatCode>
                <c:ptCount val="5"/>
                <c:pt idx="0">
                  <c:v>4.2166666666666668</c:v>
                </c:pt>
                <c:pt idx="1">
                  <c:v>4.1692307692307695</c:v>
                </c:pt>
                <c:pt idx="2">
                  <c:v>4.2857142857142856</c:v>
                </c:pt>
                <c:pt idx="3">
                  <c:v>4.0677966101694913</c:v>
                </c:pt>
                <c:pt idx="4">
                  <c:v>4.096774193548387</c:v>
                </c:pt>
              </c:numCache>
            </c:numRef>
          </c:val>
          <c:extLst>
            <c:ext xmlns:c16="http://schemas.microsoft.com/office/drawing/2014/chart" uri="{C3380CC4-5D6E-409C-BE32-E72D297353CC}">
              <c16:uniqueId val="{00000000-E132-4925-BE9F-92F63A76DFA0}"/>
            </c:ext>
          </c:extLst>
        </c:ser>
        <c:dLbls>
          <c:dLblPos val="outEnd"/>
          <c:showLegendKey val="0"/>
          <c:showVal val="1"/>
          <c:showCatName val="0"/>
          <c:showSerName val="0"/>
          <c:showPercent val="0"/>
          <c:showBubbleSize val="0"/>
        </c:dLbls>
        <c:gapWidth val="267"/>
        <c:overlap val="-43"/>
        <c:axId val="1936245456"/>
        <c:axId val="1938638864"/>
      </c:barChart>
      <c:catAx>
        <c:axId val="19362454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solidFill>
                <a:latin typeface="+mn-lt"/>
                <a:ea typeface="+mn-ea"/>
                <a:cs typeface="+mn-cs"/>
              </a:defRPr>
            </a:pPr>
            <a:endParaRPr lang="es-PE"/>
          </a:p>
        </c:txPr>
        <c:crossAx val="1938638864"/>
        <c:crosses val="autoZero"/>
        <c:auto val="1"/>
        <c:lblAlgn val="ctr"/>
        <c:lblOffset val="100"/>
        <c:noMultiLvlLbl val="0"/>
      </c:catAx>
      <c:valAx>
        <c:axId val="1938638864"/>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crossAx val="1936245456"/>
        <c:crosses val="autoZero"/>
        <c:crossBetween val="between"/>
      </c:valAx>
      <c:spPr>
        <a:pattFill prst="ltDnDiag">
          <a:fgClr>
            <a:schemeClr val="dk1">
              <a:lumMod val="15000"/>
              <a:lumOff val="85000"/>
            </a:schemeClr>
          </a:fgClr>
          <a:bgClr>
            <a:schemeClr val="lt1"/>
          </a:bgClr>
        </a:patt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s-PE"/>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r>
              <a:rPr lang="en-US" sz="1400">
                <a:latin typeface="+mn-lt"/>
              </a:rPr>
              <a:t>Nivel de </a:t>
            </a:r>
            <a:r>
              <a:rPr lang="es-PE" sz="1400">
                <a:latin typeface="+mn-lt"/>
              </a:rPr>
              <a:t>Satisfacción</a:t>
            </a:r>
            <a:r>
              <a:rPr lang="en-US" sz="1400">
                <a:latin typeface="+mn-lt"/>
              </a:rPr>
              <a:t> </a:t>
            </a:r>
            <a:r>
              <a:rPr lang="es-PE" sz="1400">
                <a:latin typeface="+mn-lt"/>
              </a:rPr>
              <a:t>por</a:t>
            </a:r>
            <a:r>
              <a:rPr lang="en-US" sz="1400">
                <a:latin typeface="+mn-lt"/>
              </a:rPr>
              <a:t> </a:t>
            </a:r>
            <a:r>
              <a:rPr lang="es-PE" sz="1400">
                <a:latin typeface="+mn-lt"/>
              </a:rPr>
              <a:t>Áreas</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ysClr val="windowText" lastClr="000000"/>
              </a:solidFill>
              <a:latin typeface="+mj-lt"/>
              <a:ea typeface="+mj-ea"/>
              <a:cs typeface="+mj-cs"/>
            </a:defRPr>
          </a:pPr>
          <a:endParaRPr lang="es-PE"/>
        </a:p>
      </c:txPr>
    </c:title>
    <c:autoTitleDeleted val="0"/>
    <c:plotArea>
      <c:layout/>
      <c:barChart>
        <c:barDir val="col"/>
        <c:grouping val="clustered"/>
        <c:varyColors val="0"/>
        <c:ser>
          <c:idx val="0"/>
          <c:order val="0"/>
          <c:spPr>
            <a:solidFill>
              <a:schemeClr val="accent1">
                <a:lumMod val="75000"/>
              </a:schemeClr>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usado!$A$17:$A$24</c:f>
              <c:strCache>
                <c:ptCount val="8"/>
                <c:pt idx="0">
                  <c:v>TI y Sistemas</c:v>
                </c:pt>
                <c:pt idx="1">
                  <c:v>Finanzas y Tesorería</c:v>
                </c:pt>
                <c:pt idx="2">
                  <c:v>Contabilidad</c:v>
                </c:pt>
                <c:pt idx="3">
                  <c:v>Control de Gestión</c:v>
                </c:pt>
                <c:pt idx="4">
                  <c:v>Legal</c:v>
                </c:pt>
                <c:pt idx="5">
                  <c:v>Administración</c:v>
                </c:pt>
                <c:pt idx="6">
                  <c:v>Riesgos</c:v>
                </c:pt>
                <c:pt idx="7">
                  <c:v>Compras</c:v>
                </c:pt>
              </c:strCache>
            </c:strRef>
          </c:cat>
          <c:val>
            <c:numRef>
              <c:f>usado!$B$17:$B$24</c:f>
              <c:numCache>
                <c:formatCode>0.000</c:formatCode>
                <c:ptCount val="8"/>
                <c:pt idx="0">
                  <c:v>4.4732690398075805</c:v>
                </c:pt>
                <c:pt idx="1">
                  <c:v>4.3985598090785114</c:v>
                </c:pt>
                <c:pt idx="2">
                  <c:v>4.3869217614582059</c:v>
                </c:pt>
                <c:pt idx="3">
                  <c:v>4.3365186485553124</c:v>
                </c:pt>
                <c:pt idx="4">
                  <c:v>4.3362415654520916</c:v>
                </c:pt>
                <c:pt idx="5">
                  <c:v>4.2632774689957653</c:v>
                </c:pt>
                <c:pt idx="6">
                  <c:v>4.2469678469678476</c:v>
                </c:pt>
                <c:pt idx="7">
                  <c:v>3.4372611948509237</c:v>
                </c:pt>
              </c:numCache>
            </c:numRef>
          </c:val>
          <c:extLst>
            <c:ext xmlns:c16="http://schemas.microsoft.com/office/drawing/2014/chart" uri="{C3380CC4-5D6E-409C-BE32-E72D297353CC}">
              <c16:uniqueId val="{00000000-D825-4917-A64E-D7BEFA686FFA}"/>
            </c:ext>
          </c:extLst>
        </c:ser>
        <c:dLbls>
          <c:dLblPos val="outEnd"/>
          <c:showLegendKey val="0"/>
          <c:showVal val="1"/>
          <c:showCatName val="0"/>
          <c:showSerName val="0"/>
          <c:showPercent val="0"/>
          <c:showBubbleSize val="0"/>
        </c:dLbls>
        <c:gapWidth val="267"/>
        <c:overlap val="-43"/>
        <c:axId val="1251024304"/>
        <c:axId val="2059313920"/>
      </c:barChart>
      <c:catAx>
        <c:axId val="125102430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ysClr val="windowText" lastClr="000000"/>
                </a:solidFill>
                <a:latin typeface="+mn-lt"/>
                <a:ea typeface="+mn-ea"/>
                <a:cs typeface="+mn-cs"/>
              </a:defRPr>
            </a:pPr>
            <a:endParaRPr lang="es-PE"/>
          </a:p>
        </c:txPr>
        <c:crossAx val="2059313920"/>
        <c:crosses val="autoZero"/>
        <c:auto val="1"/>
        <c:lblAlgn val="ctr"/>
        <c:lblOffset val="100"/>
        <c:noMultiLvlLbl val="0"/>
      </c:catAx>
      <c:valAx>
        <c:axId val="2059313920"/>
        <c:scaling>
          <c:orientation val="minMax"/>
        </c:scaling>
        <c:delete val="0"/>
        <c:axPos val="l"/>
        <c:majorGridlines>
          <c:spPr>
            <a:ln w="9525" cap="flat" cmpd="sng" algn="ctr">
              <a:solidFill>
                <a:schemeClr val="dk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PE"/>
          </a:p>
        </c:txPr>
        <c:crossAx val="1251024304"/>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solidFill>
            <a:sysClr val="windowText" lastClr="000000"/>
          </a:solidFill>
        </a:defRPr>
      </a:pPr>
      <a:endParaRPr lang="es-P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1">
  <cs:axisTitle>
    <cs:lnRef idx="0"/>
    <cs:fillRef idx="0"/>
    <cs:effectRef idx="0"/>
    <cs:fontRef idx="minor">
      <a:schemeClr val="tx1">
        <a:lumMod val="50000"/>
        <a:lumOff val="50000"/>
      </a:schemeClr>
    </cs:fontRef>
    <cs:defRPr sz="900" kern="1200"/>
  </cs:axisTitle>
  <cs:categoryAxis>
    <cs:lnRef idx="0"/>
    <cs:fillRef idx="0"/>
    <cs:effectRef idx="0"/>
    <cs:fontRef idx="minor">
      <a:schemeClr val="tx1">
        <a:lumMod val="50000"/>
        <a:lumOff val="50000"/>
      </a:schemeClr>
    </cs:fontRef>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bg1"/>
    </cs:fontRef>
    <cs:spPr>
      <a:solidFill>
        <a:schemeClr val="tx1">
          <a:lumMod val="35000"/>
          <a:lumOff val="65000"/>
        </a:schemeClr>
      </a:solidFill>
    </cs:spPr>
    <cs:defRPr sz="900"/>
    <cs:bodyPr rot="0" spcFirstLastPara="1" vertOverflow="clip" horzOverflow="clip" vert="horz" wrap="square" lIns="36576" tIns="18288" rIns="36576" bIns="18288" anchor="ctr" anchorCtr="1">
      <a:spAutoFit/>
    </cs:bodyPr>
  </cs:dataLabelCallout>
  <cs:dataPoint>
    <cs:lnRef idx="0">
      <cs:styleClr val="auto"/>
    </cs:lnRef>
    <cs:fillRef idx="0"/>
    <cs:effectRef idx="0"/>
    <cs:fontRef idx="minor">
      <a:schemeClr val="dk1"/>
    </cs:fontRef>
    <cs:spPr>
      <a:noFill/>
      <a:ln w="25400" cap="flat" cmpd="sng" algn="ctr">
        <a:solidFill>
          <a:schemeClr val="phClr"/>
        </a:solidFill>
        <a:miter lim="800000"/>
      </a:ln>
    </cs:spPr>
  </cs:dataPoint>
  <cs:dataPoint3D>
    <cs:lnRef idx="0">
      <cs:styleClr val="auto"/>
    </cs:lnRef>
    <cs:fillRef idx="0">
      <cs:styleClr val="auto"/>
    </cs:fillRef>
    <cs:effectRef idx="0"/>
    <cs:fontRef idx="minor">
      <a:schemeClr val="dk1"/>
    </cs:fontRef>
    <cs:spPr>
      <a:ln w="19050" cap="flat" cmpd="sng" algn="ctr">
        <a:solidFill>
          <a:schemeClr val="phClr"/>
        </a:solidFill>
        <a:miter lim="800000"/>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ln w="19050" cap="rnd">
        <a:solidFill>
          <a:schemeClr val="phClr"/>
        </a:solidFill>
        <a:round/>
      </a:ln>
    </cs:spPr>
  </cs:dataPointMarker>
  <cs:dataPointMarkerLayout symbol="circle" size="6"/>
  <cs:dataPointWireframe>
    <cs:lnRef idx="0">
      <cs:styleClr val="auto"/>
    </cs:lnRef>
    <cs:fillRef idx="1"/>
    <cs:effectRef idx="0"/>
    <cs:fontRef idx="minor">
      <a:schemeClr val="tx1"/>
    </cs:fontRef>
    <cs:spPr>
      <a:ln w="9525">
        <a:solidFill>
          <a:schemeClr val="phClr"/>
        </a:solidFill>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cap="flat" cmpd="sng" algn="ctr">
        <a:solidFill>
          <a:schemeClr val="tx1">
            <a:lumMod val="50000"/>
            <a:lumOff val="50000"/>
          </a:schemeClr>
        </a:solidFill>
        <a:round/>
      </a:ln>
    </cs:spPr>
  </cs:downBar>
  <cs:dropLine>
    <cs:lnRef idx="0"/>
    <cs:fillRef idx="0"/>
    <cs:effectRef idx="0"/>
    <cs:fontRef idx="minor">
      <a:schemeClr val="dk1"/>
    </cs:fontRef>
    <cs:spPr>
      <a:ln w="9525" cap="flat" cmpd="sng" algn="ctr">
        <a:solidFill>
          <a:schemeClr val="tx1">
            <a:lumMod val="35000"/>
            <a:lumOff val="65000"/>
          </a:schemeClr>
        </a:solidFill>
        <a:round/>
      </a:ln>
    </cs:spPr>
  </cs:dropLine>
  <cs:errorBar>
    <cs:lnRef idx="0"/>
    <cs:fillRef idx="0"/>
    <cs:effectRef idx="0"/>
    <cs:fontRef idx="minor">
      <a:schemeClr val="dk1"/>
    </cs:fontRef>
    <cs:spPr>
      <a:ln w="9525" cap="flat" cmpd="sng" algn="ctr">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a:solidFill>
          <a:schemeClr val="tx1">
            <a:lumMod val="15000"/>
            <a:lumOff val="85000"/>
          </a:schemeClr>
        </a:solidFill>
      </a:ln>
    </cs:spPr>
  </cs:gridlineMajor>
  <cs:gridlineMinor>
    <cs:lnRef idx="0"/>
    <cs:fillRef idx="0"/>
    <cs:effectRef idx="0"/>
    <cs:fontRef idx="minor">
      <a:schemeClr val="dk1"/>
    </cs:fontRef>
    <cs:spPr>
      <a:ln w="9525">
        <a:solidFill>
          <a:schemeClr val="tx1">
            <a:lumMod val="5000"/>
            <a:lumOff val="95000"/>
          </a:schemeClr>
        </a:solidFill>
      </a:ln>
    </cs:spPr>
  </cs:gridlineMinor>
  <cs:hiLoLine>
    <cs:lnRef idx="0"/>
    <cs:fillRef idx="0"/>
    <cs:effectRef idx="0"/>
    <cs:fontRef idx="minor">
      <a:schemeClr val="dk1"/>
    </cs:fontRef>
    <cs:spPr>
      <a:ln w="9525" cap="flat" cmpd="sng" algn="ctr">
        <a:solidFill>
          <a:schemeClr val="tx1">
            <a:lumMod val="35000"/>
            <a:lumOff val="65000"/>
          </a:schemeClr>
        </a:solidFill>
        <a:round/>
      </a:ln>
    </cs:spPr>
  </cs:hiLoLine>
  <cs:leaderLine>
    <cs:lnRef idx="0"/>
    <cs:fillRef idx="0"/>
    <cs:effectRef idx="0"/>
    <cs:fontRef idx="minor">
      <a:schemeClr val="dk1"/>
    </cs:fontRef>
    <cs:spPr>
      <a:ln w="9525" cap="flat" cmpd="sng" algn="ctr">
        <a:solidFill>
          <a:schemeClr val="tx1">
            <a:lumMod val="35000"/>
            <a:lumOff val="65000"/>
          </a:schemeClr>
        </a:solidFill>
        <a:round/>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defRPr sz="900" kern="1200"/>
  </cs:seriesAxis>
  <cs:seriesLine>
    <cs:lnRef idx="0"/>
    <cs:fillRef idx="0"/>
    <cs:effectRef idx="0"/>
    <cs:fontRef idx="minor">
      <a:schemeClr val="dk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00" b="0" kern="1200" cap="none" spc="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cap="flat" cmpd="sng" algn="ctr">
        <a:solidFill>
          <a:schemeClr val="tx1">
            <a:lumMod val="50000"/>
            <a:lumOff val="50000"/>
          </a:schemeClr>
        </a:solidFill>
        <a:round/>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1">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2.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3.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4.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15.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8.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9.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0.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21.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4.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5.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6.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9.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1.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4.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5.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6.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7.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0.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1.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42.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5.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6.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7.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8.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0.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1.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2.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3.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4.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7.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8.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9.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0.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3.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4.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5.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6.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69.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xml><?xml version="1.0" encoding="utf-8"?>
<cs:chartStyle xmlns:cs="http://schemas.microsoft.com/office/drawing/2012/chartStyle" xmlns:a="http://schemas.openxmlformats.org/drawingml/2006/main" id="221">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0.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1.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2.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3.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4.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5.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6.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7.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7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8.xml><?xml version="1.0" encoding="utf-8"?>
<cs:chartStyle xmlns:cs="http://schemas.microsoft.com/office/drawing/2012/chartStyle" xmlns:a="http://schemas.openxmlformats.org/drawingml/2006/main" id="211">
  <cs:axisTitle>
    <cs:lnRef idx="0"/>
    <cs:fillRef idx="0"/>
    <cs:effectRef idx="0"/>
    <cs:fontRef idx="minor">
      <a:schemeClr val="tx1">
        <a:lumMod val="50000"/>
        <a:lumOff val="50000"/>
      </a:schemeClr>
    </cs:fontRef>
    <cs:defRPr sz="900" kern="1200"/>
  </cs:axisTitle>
  <cs:categoryAxis>
    <cs:lnRef idx="0"/>
    <cs:fillRef idx="0"/>
    <cs:effectRef idx="0"/>
    <cs:fontRef idx="minor">
      <a:schemeClr val="tx1">
        <a:lumMod val="50000"/>
        <a:lumOff val="50000"/>
      </a:schemeClr>
    </cs:fontRef>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bg1"/>
    </cs:fontRef>
    <cs:spPr>
      <a:solidFill>
        <a:schemeClr val="tx1">
          <a:lumMod val="35000"/>
          <a:lumOff val="65000"/>
        </a:schemeClr>
      </a:solidFill>
    </cs:spPr>
    <cs:defRPr sz="900"/>
    <cs:bodyPr rot="0" spcFirstLastPara="1" vertOverflow="clip" horzOverflow="clip" vert="horz" wrap="square" lIns="36576" tIns="18288" rIns="36576" bIns="18288" anchor="ctr" anchorCtr="1">
      <a:spAutoFit/>
    </cs:bodyPr>
  </cs:dataLabelCallout>
  <cs:dataPoint>
    <cs:lnRef idx="0">
      <cs:styleClr val="auto"/>
    </cs:lnRef>
    <cs:fillRef idx="0"/>
    <cs:effectRef idx="0"/>
    <cs:fontRef idx="minor">
      <a:schemeClr val="dk1"/>
    </cs:fontRef>
    <cs:spPr>
      <a:noFill/>
      <a:ln w="25400" cap="flat" cmpd="sng" algn="ctr">
        <a:solidFill>
          <a:schemeClr val="phClr"/>
        </a:solidFill>
        <a:miter lim="800000"/>
      </a:ln>
    </cs:spPr>
  </cs:dataPoint>
  <cs:dataPoint3D>
    <cs:lnRef idx="0">
      <cs:styleClr val="auto"/>
    </cs:lnRef>
    <cs:fillRef idx="0">
      <cs:styleClr val="auto"/>
    </cs:fillRef>
    <cs:effectRef idx="0"/>
    <cs:fontRef idx="minor">
      <a:schemeClr val="dk1"/>
    </cs:fontRef>
    <cs:spPr>
      <a:ln w="19050" cap="flat" cmpd="sng" algn="ctr">
        <a:solidFill>
          <a:schemeClr val="phClr"/>
        </a:solidFill>
        <a:miter lim="800000"/>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ln w="19050" cap="rnd">
        <a:solidFill>
          <a:schemeClr val="phClr"/>
        </a:solidFill>
        <a:round/>
      </a:ln>
    </cs:spPr>
  </cs:dataPointMarker>
  <cs:dataPointMarkerLayout symbol="circle" size="6"/>
  <cs:dataPointWireframe>
    <cs:lnRef idx="0">
      <cs:styleClr val="auto"/>
    </cs:lnRef>
    <cs:fillRef idx="1"/>
    <cs:effectRef idx="0"/>
    <cs:fontRef idx="minor">
      <a:schemeClr val="tx1"/>
    </cs:fontRef>
    <cs:spPr>
      <a:ln w="9525">
        <a:solidFill>
          <a:schemeClr val="phClr"/>
        </a:solidFill>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cap="flat" cmpd="sng" algn="ctr">
        <a:solidFill>
          <a:schemeClr val="tx1">
            <a:lumMod val="50000"/>
            <a:lumOff val="50000"/>
          </a:schemeClr>
        </a:solidFill>
        <a:round/>
      </a:ln>
    </cs:spPr>
  </cs:downBar>
  <cs:dropLine>
    <cs:lnRef idx="0"/>
    <cs:fillRef idx="0"/>
    <cs:effectRef idx="0"/>
    <cs:fontRef idx="minor">
      <a:schemeClr val="dk1"/>
    </cs:fontRef>
    <cs:spPr>
      <a:ln w="9525" cap="flat" cmpd="sng" algn="ctr">
        <a:solidFill>
          <a:schemeClr val="tx1">
            <a:lumMod val="35000"/>
            <a:lumOff val="65000"/>
          </a:schemeClr>
        </a:solidFill>
        <a:round/>
      </a:ln>
    </cs:spPr>
  </cs:dropLine>
  <cs:errorBar>
    <cs:lnRef idx="0"/>
    <cs:fillRef idx="0"/>
    <cs:effectRef idx="0"/>
    <cs:fontRef idx="minor">
      <a:schemeClr val="dk1"/>
    </cs:fontRef>
    <cs:spPr>
      <a:ln w="9525" cap="flat" cmpd="sng" algn="ctr">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a:solidFill>
          <a:schemeClr val="tx1">
            <a:lumMod val="15000"/>
            <a:lumOff val="85000"/>
          </a:schemeClr>
        </a:solidFill>
      </a:ln>
    </cs:spPr>
  </cs:gridlineMajor>
  <cs:gridlineMinor>
    <cs:lnRef idx="0"/>
    <cs:fillRef idx="0"/>
    <cs:effectRef idx="0"/>
    <cs:fontRef idx="minor">
      <a:schemeClr val="dk1"/>
    </cs:fontRef>
    <cs:spPr>
      <a:ln w="9525">
        <a:solidFill>
          <a:schemeClr val="tx1">
            <a:lumMod val="5000"/>
            <a:lumOff val="95000"/>
          </a:schemeClr>
        </a:solidFill>
      </a:ln>
    </cs:spPr>
  </cs:gridlineMinor>
  <cs:hiLoLine>
    <cs:lnRef idx="0"/>
    <cs:fillRef idx="0"/>
    <cs:effectRef idx="0"/>
    <cs:fontRef idx="minor">
      <a:schemeClr val="dk1"/>
    </cs:fontRef>
    <cs:spPr>
      <a:ln w="9525" cap="flat" cmpd="sng" algn="ctr">
        <a:solidFill>
          <a:schemeClr val="tx1">
            <a:lumMod val="35000"/>
            <a:lumOff val="65000"/>
          </a:schemeClr>
        </a:solidFill>
        <a:round/>
      </a:ln>
    </cs:spPr>
  </cs:hiLoLine>
  <cs:leaderLine>
    <cs:lnRef idx="0"/>
    <cs:fillRef idx="0"/>
    <cs:effectRef idx="0"/>
    <cs:fontRef idx="minor">
      <a:schemeClr val="dk1"/>
    </cs:fontRef>
    <cs:spPr>
      <a:ln w="9525" cap="flat" cmpd="sng" algn="ctr">
        <a:solidFill>
          <a:schemeClr val="tx1">
            <a:lumMod val="35000"/>
            <a:lumOff val="65000"/>
          </a:schemeClr>
        </a:solidFill>
        <a:round/>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defRPr sz="900" kern="1200"/>
  </cs:seriesAxis>
  <cs:seriesLine>
    <cs:lnRef idx="0"/>
    <cs:fillRef idx="0"/>
    <cs:effectRef idx="0"/>
    <cs:fontRef idx="minor">
      <a:schemeClr val="dk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00" b="0" kern="1200" cap="none" spc="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cap="flat" cmpd="sng" algn="ctr">
        <a:solidFill>
          <a:schemeClr val="tx1">
            <a:lumMod val="50000"/>
            <a:lumOff val="50000"/>
          </a:schemeClr>
        </a:solidFill>
        <a:round/>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80.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9.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9063D4-98FC-4F6F-A843-5F81225F574C}" type="doc">
      <dgm:prSet loTypeId="urn:microsoft.com/office/officeart/2008/layout/AlternatingHexagons" loCatId="list" qsTypeId="urn:microsoft.com/office/officeart/2005/8/quickstyle/simple2" qsCatId="simple" csTypeId="urn:microsoft.com/office/officeart/2005/8/colors/accent6_1" csCatId="accent6" phldr="1"/>
      <dgm:spPr/>
      <dgm:t>
        <a:bodyPr/>
        <a:lstStyle/>
        <a:p>
          <a:endParaRPr lang="es-ES"/>
        </a:p>
      </dgm:t>
    </dgm:pt>
    <dgm:pt modelId="{3CAF8DC0-6FC4-4E3C-9D11-70CDE7282196}">
      <dgm:prSet custT="1"/>
      <dgm:spPr/>
      <dgm:t>
        <a:bodyPr/>
        <a:lstStyle/>
        <a:p>
          <a:r>
            <a:rPr lang="es-ES" sz="1000" dirty="0"/>
            <a:t>Compras</a:t>
          </a:r>
        </a:p>
        <a:p>
          <a:r>
            <a:rPr lang="es-ES" sz="1000" b="1" dirty="0"/>
            <a:t>3.437</a:t>
          </a:r>
        </a:p>
      </dgm:t>
    </dgm:pt>
    <dgm:pt modelId="{05E0B104-745B-4D24-8DC2-64C4FA7824AB}" type="parTrans" cxnId="{8991CF84-4AB3-4F34-8520-701279CEA672}">
      <dgm:prSet/>
      <dgm:spPr/>
      <dgm:t>
        <a:bodyPr/>
        <a:lstStyle/>
        <a:p>
          <a:endParaRPr lang="es-ES" sz="1000"/>
        </a:p>
      </dgm:t>
    </dgm:pt>
    <dgm:pt modelId="{C30A479A-4976-4D2F-A868-34169D854486}" type="sibTrans" cxnId="{8991CF84-4AB3-4F34-8520-701279CEA672}">
      <dgm:prSet custT="1"/>
      <dgm:spPr>
        <a:ln>
          <a:solidFill>
            <a:schemeClr val="accent6"/>
          </a:solidFill>
        </a:ln>
      </dgm:spPr>
      <dgm:t>
        <a:bodyPr/>
        <a:lstStyle/>
        <a:p>
          <a:r>
            <a:rPr lang="es-PE" sz="1000" dirty="0"/>
            <a:t>Contabilidad</a:t>
          </a:r>
        </a:p>
        <a:p>
          <a:r>
            <a:rPr lang="es-PE" sz="1000" b="1" dirty="0"/>
            <a:t>4.387</a:t>
          </a:r>
        </a:p>
      </dgm:t>
    </dgm:pt>
    <dgm:pt modelId="{CDCC55D1-C886-4E94-82CB-D02AF92908FE}">
      <dgm:prSet custT="1"/>
      <dgm:spPr/>
      <dgm:t>
        <a:bodyPr/>
        <a:lstStyle/>
        <a:p>
          <a:r>
            <a:rPr lang="es-ES" sz="1000" dirty="0"/>
            <a:t>Seguridad</a:t>
          </a:r>
        </a:p>
        <a:p>
          <a:r>
            <a:rPr lang="es-ES" sz="1000" b="1" dirty="0"/>
            <a:t>4.146</a:t>
          </a:r>
        </a:p>
      </dgm:t>
    </dgm:pt>
    <dgm:pt modelId="{0EF341E2-AFC7-4D54-AD4C-1E40EC2467A9}" type="sibTrans" cxnId="{EB529FB1-9602-465E-A47D-F600178B92EA}">
      <dgm:prSet custT="1"/>
      <dgm:spPr/>
      <dgm:t>
        <a:bodyPr/>
        <a:lstStyle/>
        <a:p>
          <a:endParaRPr lang="es-PE" sz="1000" dirty="0"/>
        </a:p>
        <a:p>
          <a:r>
            <a:rPr lang="es-ES" sz="1000" b="0" dirty="0"/>
            <a:t>TI y Sistemas</a:t>
          </a:r>
          <a:endParaRPr lang="es-ES" sz="1000" dirty="0"/>
        </a:p>
        <a:p>
          <a:r>
            <a:rPr lang="es-ES" sz="1000" b="1" dirty="0"/>
            <a:t>4.473</a:t>
          </a:r>
        </a:p>
      </dgm:t>
    </dgm:pt>
    <dgm:pt modelId="{697A733C-9D56-43FA-92B4-4F0A430860F5}" type="parTrans" cxnId="{EB529FB1-9602-465E-A47D-F600178B92EA}">
      <dgm:prSet/>
      <dgm:spPr/>
      <dgm:t>
        <a:bodyPr/>
        <a:lstStyle/>
        <a:p>
          <a:endParaRPr lang="es-ES" sz="1000"/>
        </a:p>
      </dgm:t>
    </dgm:pt>
    <dgm:pt modelId="{06A2A542-955A-4251-8C1A-C1F644692574}">
      <dgm:prSet custT="1"/>
      <dgm:spPr/>
      <dgm:t>
        <a:bodyPr/>
        <a:lstStyle/>
        <a:p>
          <a:r>
            <a:rPr lang="es-ES" sz="1000" dirty="0"/>
            <a:t>Finanzas y Tesorería</a:t>
          </a:r>
        </a:p>
        <a:p>
          <a:r>
            <a:rPr lang="es-ES" sz="1000" b="1" dirty="0"/>
            <a:t>4.399</a:t>
          </a:r>
        </a:p>
      </dgm:t>
    </dgm:pt>
    <dgm:pt modelId="{42E698DA-C6F2-40F3-A9CF-E7C68EFE7C21}" type="parTrans" cxnId="{3B575D24-2296-44D7-BF44-08475D12C637}">
      <dgm:prSet/>
      <dgm:spPr/>
      <dgm:t>
        <a:bodyPr/>
        <a:lstStyle/>
        <a:p>
          <a:endParaRPr lang="es-ES" sz="1000"/>
        </a:p>
      </dgm:t>
    </dgm:pt>
    <dgm:pt modelId="{7816B983-6774-458B-B185-5E1AC867DF45}" type="sibTrans" cxnId="{3B575D24-2296-44D7-BF44-08475D12C637}">
      <dgm:prSet custT="1"/>
      <dgm:spPr/>
      <dgm:t>
        <a:bodyPr/>
        <a:lstStyle/>
        <a:p>
          <a:r>
            <a:rPr lang="es-ES" sz="1000" dirty="0"/>
            <a:t>Administración</a:t>
          </a:r>
        </a:p>
        <a:p>
          <a:r>
            <a:rPr lang="es-ES" sz="1000" b="1" dirty="0"/>
            <a:t>4.263</a:t>
          </a:r>
          <a:endParaRPr lang="es-ES" sz="950" b="1" dirty="0"/>
        </a:p>
      </dgm:t>
    </dgm:pt>
    <dgm:pt modelId="{A60DF1FF-2F6F-4C75-8AC6-94F949DCDDAF}">
      <dgm:prSet custT="1"/>
      <dgm:spPr/>
      <dgm:t>
        <a:bodyPr/>
        <a:lstStyle/>
        <a:p>
          <a:r>
            <a:rPr lang="es-ES" sz="1000" dirty="0"/>
            <a:t>Calidad</a:t>
          </a:r>
        </a:p>
        <a:p>
          <a:r>
            <a:rPr lang="es-ES" sz="1000" b="1" dirty="0"/>
            <a:t>4.335</a:t>
          </a:r>
        </a:p>
      </dgm:t>
    </dgm:pt>
    <dgm:pt modelId="{41631A33-36E7-405B-B84E-41677666CF38}" type="parTrans" cxnId="{415CF2DF-A78D-40B2-9BA7-D32F8DD65C8D}">
      <dgm:prSet/>
      <dgm:spPr/>
      <dgm:t>
        <a:bodyPr/>
        <a:lstStyle/>
        <a:p>
          <a:endParaRPr lang="es-ES" sz="1000"/>
        </a:p>
      </dgm:t>
    </dgm:pt>
    <dgm:pt modelId="{C17ACD6C-88BB-40F4-83AC-8692F0E03B39}" type="sibTrans" cxnId="{415CF2DF-A78D-40B2-9BA7-D32F8DD65C8D}">
      <dgm:prSet custT="1"/>
      <dgm:spPr/>
      <dgm:t>
        <a:bodyPr/>
        <a:lstStyle/>
        <a:p>
          <a:r>
            <a:rPr lang="es-ES" sz="1000" b="0" dirty="0"/>
            <a:t>SIG</a:t>
          </a:r>
        </a:p>
        <a:p>
          <a:r>
            <a:rPr lang="es-ES" sz="1000" b="1" dirty="0"/>
            <a:t>4.230</a:t>
          </a:r>
        </a:p>
      </dgm:t>
    </dgm:pt>
    <dgm:pt modelId="{42BA8352-2998-4FC1-8EF6-3A31CFAF295A}">
      <dgm:prSet custT="1"/>
      <dgm:spPr/>
      <dgm:t>
        <a:bodyPr/>
        <a:lstStyle/>
        <a:p>
          <a:r>
            <a:rPr lang="es-ES" sz="1000" dirty="0"/>
            <a:t>Riesgos</a:t>
          </a:r>
        </a:p>
        <a:p>
          <a:r>
            <a:rPr lang="es-ES" sz="1000" b="1" dirty="0"/>
            <a:t>4.247</a:t>
          </a:r>
        </a:p>
      </dgm:t>
    </dgm:pt>
    <dgm:pt modelId="{7AB15306-C705-4A87-BC7F-22F0435FEBDF}" type="sibTrans" cxnId="{DFB4C124-71E6-43AA-B6CD-74D0D921D92F}">
      <dgm:prSet custT="1"/>
      <dgm:spPr/>
      <dgm:t>
        <a:bodyPr/>
        <a:lstStyle/>
        <a:p>
          <a:r>
            <a:rPr lang="es-PE" sz="1000" dirty="0"/>
            <a:t>Control de Gestión</a:t>
          </a:r>
        </a:p>
        <a:p>
          <a:r>
            <a:rPr lang="es-PE" sz="1000" b="1" dirty="0"/>
            <a:t>4.337</a:t>
          </a:r>
        </a:p>
      </dgm:t>
    </dgm:pt>
    <dgm:pt modelId="{67D74AEC-27EC-46DF-A004-B66718760653}" type="parTrans" cxnId="{DFB4C124-71E6-43AA-B6CD-74D0D921D92F}">
      <dgm:prSet/>
      <dgm:spPr/>
      <dgm:t>
        <a:bodyPr/>
        <a:lstStyle/>
        <a:p>
          <a:endParaRPr lang="es-PE"/>
        </a:p>
      </dgm:t>
    </dgm:pt>
    <dgm:pt modelId="{3C855ABB-45FE-4FDD-9080-6DA4CD0D50C3}" type="pres">
      <dgm:prSet presAssocID="{FD9063D4-98FC-4F6F-A843-5F81225F574C}" presName="Name0" presStyleCnt="0">
        <dgm:presLayoutVars>
          <dgm:chMax/>
          <dgm:chPref/>
          <dgm:dir/>
          <dgm:animLvl val="lvl"/>
        </dgm:presLayoutVars>
      </dgm:prSet>
      <dgm:spPr/>
    </dgm:pt>
    <dgm:pt modelId="{5659FB11-527B-492C-9698-028BA7FB7106}" type="pres">
      <dgm:prSet presAssocID="{CDCC55D1-C886-4E94-82CB-D02AF92908FE}" presName="composite" presStyleCnt="0"/>
      <dgm:spPr/>
    </dgm:pt>
    <dgm:pt modelId="{18DA7D6D-786B-4769-9BCC-EE82C58821FB}" type="pres">
      <dgm:prSet presAssocID="{CDCC55D1-C886-4E94-82CB-D02AF92908FE}" presName="Parent1" presStyleLbl="node1" presStyleIdx="0" presStyleCnt="10" custLinFactX="-100000" custLinFactY="69033" custLinFactNeighborX="-116327" custLinFactNeighborY="100000">
        <dgm:presLayoutVars>
          <dgm:chMax val="1"/>
          <dgm:chPref val="1"/>
          <dgm:bulletEnabled val="1"/>
        </dgm:presLayoutVars>
      </dgm:prSet>
      <dgm:spPr/>
    </dgm:pt>
    <dgm:pt modelId="{F863A573-2138-41C3-9B3F-B5C60A4DB85F}" type="pres">
      <dgm:prSet presAssocID="{CDCC55D1-C886-4E94-82CB-D02AF92908FE}" presName="Childtext1" presStyleLbl="revTx" presStyleIdx="0" presStyleCnt="5">
        <dgm:presLayoutVars>
          <dgm:chMax val="0"/>
          <dgm:chPref val="0"/>
          <dgm:bulletEnabled val="1"/>
        </dgm:presLayoutVars>
      </dgm:prSet>
      <dgm:spPr/>
    </dgm:pt>
    <dgm:pt modelId="{7DEAF181-9770-45F9-9562-56515F833F97}" type="pres">
      <dgm:prSet presAssocID="{CDCC55D1-C886-4E94-82CB-D02AF92908FE}" presName="BalanceSpacing" presStyleCnt="0"/>
      <dgm:spPr/>
    </dgm:pt>
    <dgm:pt modelId="{CEABE551-3433-43A2-AEAD-21599714F4E6}" type="pres">
      <dgm:prSet presAssocID="{CDCC55D1-C886-4E94-82CB-D02AF92908FE}" presName="BalanceSpacing1" presStyleCnt="0"/>
      <dgm:spPr/>
    </dgm:pt>
    <dgm:pt modelId="{2B6BD562-E1E6-4086-9B27-5E53551E33FE}" type="pres">
      <dgm:prSet presAssocID="{0EF341E2-AFC7-4D54-AD4C-1E40EC2467A9}" presName="Accent1Text" presStyleLbl="node1" presStyleIdx="1" presStyleCnt="10"/>
      <dgm:spPr/>
    </dgm:pt>
    <dgm:pt modelId="{A0979E38-8712-47D8-A920-62F6BC08B9EF}" type="pres">
      <dgm:prSet presAssocID="{0EF341E2-AFC7-4D54-AD4C-1E40EC2467A9}" presName="spaceBetweenRectangles" presStyleCnt="0"/>
      <dgm:spPr/>
    </dgm:pt>
    <dgm:pt modelId="{B3AA71C0-C30E-44B6-8268-CF1209D26D22}" type="pres">
      <dgm:prSet presAssocID="{06A2A542-955A-4251-8C1A-C1F644692574}" presName="composite" presStyleCnt="0"/>
      <dgm:spPr/>
    </dgm:pt>
    <dgm:pt modelId="{4D61A611-8212-4398-9C2B-395093578419}" type="pres">
      <dgm:prSet presAssocID="{06A2A542-955A-4251-8C1A-C1F644692574}" presName="Parent1" presStyleLbl="node1" presStyleIdx="2" presStyleCnt="10">
        <dgm:presLayoutVars>
          <dgm:chMax val="1"/>
          <dgm:chPref val="1"/>
          <dgm:bulletEnabled val="1"/>
        </dgm:presLayoutVars>
      </dgm:prSet>
      <dgm:spPr/>
    </dgm:pt>
    <dgm:pt modelId="{15683477-22B1-4AA5-836F-E939033C91C9}" type="pres">
      <dgm:prSet presAssocID="{06A2A542-955A-4251-8C1A-C1F644692574}" presName="Childtext1" presStyleLbl="revTx" presStyleIdx="1" presStyleCnt="5">
        <dgm:presLayoutVars>
          <dgm:chMax val="0"/>
          <dgm:chPref val="0"/>
          <dgm:bulletEnabled val="1"/>
        </dgm:presLayoutVars>
      </dgm:prSet>
      <dgm:spPr/>
    </dgm:pt>
    <dgm:pt modelId="{C07DDFD1-876B-4444-92F8-87E40670DE6D}" type="pres">
      <dgm:prSet presAssocID="{06A2A542-955A-4251-8C1A-C1F644692574}" presName="BalanceSpacing" presStyleCnt="0"/>
      <dgm:spPr/>
    </dgm:pt>
    <dgm:pt modelId="{7EAE8E0B-DB59-4E32-92BA-3A5CA1D89A73}" type="pres">
      <dgm:prSet presAssocID="{06A2A542-955A-4251-8C1A-C1F644692574}" presName="BalanceSpacing1" presStyleCnt="0"/>
      <dgm:spPr/>
    </dgm:pt>
    <dgm:pt modelId="{9DDFB0A9-0AC8-44B4-B70B-DA585DDD20AF}" type="pres">
      <dgm:prSet presAssocID="{7816B983-6774-458B-B185-5E1AC867DF45}" presName="Accent1Text" presStyleLbl="node1" presStyleIdx="3" presStyleCnt="10" custScaleX="104554" custLinFactX="-100000" custLinFactY="69249" custLinFactNeighborX="-117556" custLinFactNeighborY="100000"/>
      <dgm:spPr/>
    </dgm:pt>
    <dgm:pt modelId="{17F76A5A-1DD6-4B23-BA63-A54BF72438FF}" type="pres">
      <dgm:prSet presAssocID="{7816B983-6774-458B-B185-5E1AC867DF45}" presName="spaceBetweenRectangles" presStyleCnt="0"/>
      <dgm:spPr/>
    </dgm:pt>
    <dgm:pt modelId="{7C1FEB8F-7AC4-4DF8-99A5-C42CF8CFD031}" type="pres">
      <dgm:prSet presAssocID="{3CAF8DC0-6FC4-4E3C-9D11-70CDE7282196}" presName="composite" presStyleCnt="0"/>
      <dgm:spPr/>
    </dgm:pt>
    <dgm:pt modelId="{38BDE2C7-CFEF-483E-A7DC-85049995000F}" type="pres">
      <dgm:prSet presAssocID="{3CAF8DC0-6FC4-4E3C-9D11-70CDE7282196}" presName="Parent1" presStyleLbl="node1" presStyleIdx="4" presStyleCnt="10" custLinFactX="-9556" custLinFactY="68510" custLinFactNeighborX="-100000" custLinFactNeighborY="100000">
        <dgm:presLayoutVars>
          <dgm:chMax val="1"/>
          <dgm:chPref val="1"/>
          <dgm:bulletEnabled val="1"/>
        </dgm:presLayoutVars>
      </dgm:prSet>
      <dgm:spPr/>
    </dgm:pt>
    <dgm:pt modelId="{08887379-3BC1-432F-B112-F33DD29C1555}" type="pres">
      <dgm:prSet presAssocID="{3CAF8DC0-6FC4-4E3C-9D11-70CDE7282196}" presName="Childtext1" presStyleLbl="revTx" presStyleIdx="2" presStyleCnt="5">
        <dgm:presLayoutVars>
          <dgm:chMax val="0"/>
          <dgm:chPref val="0"/>
          <dgm:bulletEnabled val="1"/>
        </dgm:presLayoutVars>
      </dgm:prSet>
      <dgm:spPr/>
    </dgm:pt>
    <dgm:pt modelId="{6F4D325C-A948-4766-8EA4-237885B99DF6}" type="pres">
      <dgm:prSet presAssocID="{3CAF8DC0-6FC4-4E3C-9D11-70CDE7282196}" presName="BalanceSpacing" presStyleCnt="0"/>
      <dgm:spPr/>
    </dgm:pt>
    <dgm:pt modelId="{AD7DA1BC-7F63-4C4B-AFFF-EA2F9D670AE9}" type="pres">
      <dgm:prSet presAssocID="{3CAF8DC0-6FC4-4E3C-9D11-70CDE7282196}" presName="BalanceSpacing1" presStyleCnt="0"/>
      <dgm:spPr/>
    </dgm:pt>
    <dgm:pt modelId="{5D6E152B-FE07-4BF0-993A-A9EAAA950B18}" type="pres">
      <dgm:prSet presAssocID="{C30A479A-4976-4D2F-A868-34169D854486}" presName="Accent1Text" presStyleLbl="node1" presStyleIdx="5" presStyleCnt="10" custLinFactNeighborX="53461" custLinFactNeighborY="83671"/>
      <dgm:spPr/>
    </dgm:pt>
    <dgm:pt modelId="{82AF71D4-62CB-41D4-ABD9-4BB7779204D5}" type="pres">
      <dgm:prSet presAssocID="{C30A479A-4976-4D2F-A868-34169D854486}" presName="spaceBetweenRectangles" presStyleCnt="0"/>
      <dgm:spPr/>
    </dgm:pt>
    <dgm:pt modelId="{B5089D8B-E255-45CA-8F7A-1A91C8D0B371}" type="pres">
      <dgm:prSet presAssocID="{A60DF1FF-2F6F-4C75-8AC6-94F949DCDDAF}" presName="composite" presStyleCnt="0"/>
      <dgm:spPr/>
    </dgm:pt>
    <dgm:pt modelId="{020250EB-FC22-4611-B014-E3CC1B43A738}" type="pres">
      <dgm:prSet presAssocID="{A60DF1FF-2F6F-4C75-8AC6-94F949DCDDAF}" presName="Parent1" presStyleLbl="node1" presStyleIdx="6" presStyleCnt="10" custLinFactNeighborX="54411" custLinFactNeighborY="-86310">
        <dgm:presLayoutVars>
          <dgm:chMax val="1"/>
          <dgm:chPref val="1"/>
          <dgm:bulletEnabled val="1"/>
        </dgm:presLayoutVars>
      </dgm:prSet>
      <dgm:spPr/>
    </dgm:pt>
    <dgm:pt modelId="{8400141B-0494-4E1D-B83D-03E15FF44F1F}" type="pres">
      <dgm:prSet presAssocID="{A60DF1FF-2F6F-4C75-8AC6-94F949DCDDAF}" presName="Childtext1" presStyleLbl="revTx" presStyleIdx="3" presStyleCnt="5">
        <dgm:presLayoutVars>
          <dgm:chMax val="0"/>
          <dgm:chPref val="0"/>
          <dgm:bulletEnabled val="1"/>
        </dgm:presLayoutVars>
      </dgm:prSet>
      <dgm:spPr/>
    </dgm:pt>
    <dgm:pt modelId="{F1694F8E-DEA0-44DD-9771-CA260BE290A4}" type="pres">
      <dgm:prSet presAssocID="{A60DF1FF-2F6F-4C75-8AC6-94F949DCDDAF}" presName="BalanceSpacing" presStyleCnt="0"/>
      <dgm:spPr/>
    </dgm:pt>
    <dgm:pt modelId="{AE24CE62-158A-48C6-9569-B5571A6157AB}" type="pres">
      <dgm:prSet presAssocID="{A60DF1FF-2F6F-4C75-8AC6-94F949DCDDAF}" presName="BalanceSpacing1" presStyleCnt="0"/>
      <dgm:spPr/>
    </dgm:pt>
    <dgm:pt modelId="{6D1524F7-B8DA-4538-9019-C625691817A6}" type="pres">
      <dgm:prSet presAssocID="{C17ACD6C-88BB-40F4-83AC-8692F0E03B39}" presName="Accent1Text" presStyleLbl="node1" presStyleIdx="7" presStyleCnt="10" custLinFactX="-100000" custLinFactY="-70142" custLinFactNeighborX="-115596" custLinFactNeighborY="-100000"/>
      <dgm:spPr/>
    </dgm:pt>
    <dgm:pt modelId="{77A0D230-6A4C-4D29-AE3B-27910E1385D2}" type="pres">
      <dgm:prSet presAssocID="{C17ACD6C-88BB-40F4-83AC-8692F0E03B39}" presName="spaceBetweenRectangles" presStyleCnt="0"/>
      <dgm:spPr/>
    </dgm:pt>
    <dgm:pt modelId="{CF37642E-A2C5-4D92-BB53-126E295ADB84}" type="pres">
      <dgm:prSet presAssocID="{42BA8352-2998-4FC1-8EF6-3A31CFAF295A}" presName="composite" presStyleCnt="0"/>
      <dgm:spPr/>
    </dgm:pt>
    <dgm:pt modelId="{C5A8C3AD-4603-4683-9194-BEA701A3982F}" type="pres">
      <dgm:prSet presAssocID="{42BA8352-2998-4FC1-8EF6-3A31CFAF295A}" presName="Parent1" presStyleLbl="node1" presStyleIdx="8" presStyleCnt="10" custLinFactNeighborX="-1670" custLinFactNeighborY="204">
        <dgm:presLayoutVars>
          <dgm:chMax val="1"/>
          <dgm:chPref val="1"/>
          <dgm:bulletEnabled val="1"/>
        </dgm:presLayoutVars>
      </dgm:prSet>
      <dgm:spPr/>
    </dgm:pt>
    <dgm:pt modelId="{3E341103-2F7E-4649-8275-CCF92DA5B07D}" type="pres">
      <dgm:prSet presAssocID="{42BA8352-2998-4FC1-8EF6-3A31CFAF295A}" presName="Childtext1" presStyleLbl="revTx" presStyleIdx="4" presStyleCnt="5">
        <dgm:presLayoutVars>
          <dgm:chMax val="0"/>
          <dgm:chPref val="0"/>
          <dgm:bulletEnabled val="1"/>
        </dgm:presLayoutVars>
      </dgm:prSet>
      <dgm:spPr/>
    </dgm:pt>
    <dgm:pt modelId="{161DC8B9-6CA3-4B8F-A171-C984972804A1}" type="pres">
      <dgm:prSet presAssocID="{42BA8352-2998-4FC1-8EF6-3A31CFAF295A}" presName="BalanceSpacing" presStyleCnt="0"/>
      <dgm:spPr/>
    </dgm:pt>
    <dgm:pt modelId="{8139FB6B-16E3-4E78-880D-D609C29FB935}" type="pres">
      <dgm:prSet presAssocID="{42BA8352-2998-4FC1-8EF6-3A31CFAF295A}" presName="BalanceSpacing1" presStyleCnt="0"/>
      <dgm:spPr/>
    </dgm:pt>
    <dgm:pt modelId="{950B6E71-064C-4C7F-8C8F-FCC033755249}" type="pres">
      <dgm:prSet presAssocID="{7AB15306-C705-4A87-BC7F-22F0435FEBDF}" presName="Accent1Text" presStyleLbl="node1" presStyleIdx="9" presStyleCnt="10" custLinFactX="-9320" custLinFactNeighborX="-100000" custLinFactNeighborY="-523"/>
      <dgm:spPr/>
    </dgm:pt>
  </dgm:ptLst>
  <dgm:cxnLst>
    <dgm:cxn modelId="{41452219-B0EB-4CD5-9D3D-904563419A90}" type="presOf" srcId="{7816B983-6774-458B-B185-5E1AC867DF45}" destId="{9DDFB0A9-0AC8-44B4-B70B-DA585DDD20AF}" srcOrd="0" destOrd="0" presId="urn:microsoft.com/office/officeart/2008/layout/AlternatingHexagons"/>
    <dgm:cxn modelId="{3B575D24-2296-44D7-BF44-08475D12C637}" srcId="{FD9063D4-98FC-4F6F-A843-5F81225F574C}" destId="{06A2A542-955A-4251-8C1A-C1F644692574}" srcOrd="1" destOrd="0" parTransId="{42E698DA-C6F2-40F3-A9CF-E7C68EFE7C21}" sibTransId="{7816B983-6774-458B-B185-5E1AC867DF45}"/>
    <dgm:cxn modelId="{DFB4C124-71E6-43AA-B6CD-74D0D921D92F}" srcId="{FD9063D4-98FC-4F6F-A843-5F81225F574C}" destId="{42BA8352-2998-4FC1-8EF6-3A31CFAF295A}" srcOrd="4" destOrd="0" parTransId="{67D74AEC-27EC-46DF-A004-B66718760653}" sibTransId="{7AB15306-C705-4A87-BC7F-22F0435FEBDF}"/>
    <dgm:cxn modelId="{C1610732-AF37-469A-9F77-66C7D8CCDEEA}" type="presOf" srcId="{0EF341E2-AFC7-4D54-AD4C-1E40EC2467A9}" destId="{2B6BD562-E1E6-4086-9B27-5E53551E33FE}" srcOrd="0" destOrd="0" presId="urn:microsoft.com/office/officeart/2008/layout/AlternatingHexagons"/>
    <dgm:cxn modelId="{6F0BB85F-CC33-4E38-B6C4-5A64AE796BAA}" type="presOf" srcId="{CDCC55D1-C886-4E94-82CB-D02AF92908FE}" destId="{18DA7D6D-786B-4769-9BCC-EE82C58821FB}" srcOrd="0" destOrd="0" presId="urn:microsoft.com/office/officeart/2008/layout/AlternatingHexagons"/>
    <dgm:cxn modelId="{985CA341-BAFC-4A6F-B3A8-61F8BF8AA1C0}" type="presOf" srcId="{7AB15306-C705-4A87-BC7F-22F0435FEBDF}" destId="{950B6E71-064C-4C7F-8C8F-FCC033755249}" srcOrd="0" destOrd="0" presId="urn:microsoft.com/office/officeart/2008/layout/AlternatingHexagons"/>
    <dgm:cxn modelId="{0B2EB641-D053-4FF7-918D-924C7456417F}" type="presOf" srcId="{42BA8352-2998-4FC1-8EF6-3A31CFAF295A}" destId="{C5A8C3AD-4603-4683-9194-BEA701A3982F}" srcOrd="0" destOrd="0" presId="urn:microsoft.com/office/officeart/2008/layout/AlternatingHexagons"/>
    <dgm:cxn modelId="{A3C06643-5FF0-4572-A90A-120C3D2C72B4}" type="presOf" srcId="{06A2A542-955A-4251-8C1A-C1F644692574}" destId="{4D61A611-8212-4398-9C2B-395093578419}" srcOrd="0" destOrd="0" presId="urn:microsoft.com/office/officeart/2008/layout/AlternatingHexagons"/>
    <dgm:cxn modelId="{C5088E47-FB75-4B6E-8D17-591095BE1564}" type="presOf" srcId="{C30A479A-4976-4D2F-A868-34169D854486}" destId="{5D6E152B-FE07-4BF0-993A-A9EAAA950B18}" srcOrd="0" destOrd="0" presId="urn:microsoft.com/office/officeart/2008/layout/AlternatingHexagons"/>
    <dgm:cxn modelId="{A326534A-E83B-48C4-A828-E8117E51941D}" type="presOf" srcId="{FD9063D4-98FC-4F6F-A843-5F81225F574C}" destId="{3C855ABB-45FE-4FDD-9080-6DA4CD0D50C3}" srcOrd="0" destOrd="0" presId="urn:microsoft.com/office/officeart/2008/layout/AlternatingHexagons"/>
    <dgm:cxn modelId="{C29E5376-56F0-4B33-BE68-219EE9A2A259}" type="presOf" srcId="{3CAF8DC0-6FC4-4E3C-9D11-70CDE7282196}" destId="{38BDE2C7-CFEF-483E-A7DC-85049995000F}" srcOrd="0" destOrd="0" presId="urn:microsoft.com/office/officeart/2008/layout/AlternatingHexagons"/>
    <dgm:cxn modelId="{8991CF84-4AB3-4F34-8520-701279CEA672}" srcId="{FD9063D4-98FC-4F6F-A843-5F81225F574C}" destId="{3CAF8DC0-6FC4-4E3C-9D11-70CDE7282196}" srcOrd="2" destOrd="0" parTransId="{05E0B104-745B-4D24-8DC2-64C4FA7824AB}" sibTransId="{C30A479A-4976-4D2F-A868-34169D854486}"/>
    <dgm:cxn modelId="{F3D27E85-C8E8-4665-A860-AAD4E7B95340}" type="presOf" srcId="{C17ACD6C-88BB-40F4-83AC-8692F0E03B39}" destId="{6D1524F7-B8DA-4538-9019-C625691817A6}" srcOrd="0" destOrd="0" presId="urn:microsoft.com/office/officeart/2008/layout/AlternatingHexagons"/>
    <dgm:cxn modelId="{EB529FB1-9602-465E-A47D-F600178B92EA}" srcId="{FD9063D4-98FC-4F6F-A843-5F81225F574C}" destId="{CDCC55D1-C886-4E94-82CB-D02AF92908FE}" srcOrd="0" destOrd="0" parTransId="{697A733C-9D56-43FA-92B4-4F0A430860F5}" sibTransId="{0EF341E2-AFC7-4D54-AD4C-1E40EC2467A9}"/>
    <dgm:cxn modelId="{7CFA48D1-656C-4E29-B8DB-C6B6C0708728}" type="presOf" srcId="{A60DF1FF-2F6F-4C75-8AC6-94F949DCDDAF}" destId="{020250EB-FC22-4611-B014-E3CC1B43A738}" srcOrd="0" destOrd="0" presId="urn:microsoft.com/office/officeart/2008/layout/AlternatingHexagons"/>
    <dgm:cxn modelId="{415CF2DF-A78D-40B2-9BA7-D32F8DD65C8D}" srcId="{FD9063D4-98FC-4F6F-A843-5F81225F574C}" destId="{A60DF1FF-2F6F-4C75-8AC6-94F949DCDDAF}" srcOrd="3" destOrd="0" parTransId="{41631A33-36E7-405B-B84E-41677666CF38}" sibTransId="{C17ACD6C-88BB-40F4-83AC-8692F0E03B39}"/>
    <dgm:cxn modelId="{C11A4F9F-8059-49A5-8D85-094B6FEED7FE}" type="presParOf" srcId="{3C855ABB-45FE-4FDD-9080-6DA4CD0D50C3}" destId="{5659FB11-527B-492C-9698-028BA7FB7106}" srcOrd="0" destOrd="0" presId="urn:microsoft.com/office/officeart/2008/layout/AlternatingHexagons"/>
    <dgm:cxn modelId="{083D4F76-7F21-41A1-8721-2E31484B2E51}" type="presParOf" srcId="{5659FB11-527B-492C-9698-028BA7FB7106}" destId="{18DA7D6D-786B-4769-9BCC-EE82C58821FB}" srcOrd="0" destOrd="0" presId="urn:microsoft.com/office/officeart/2008/layout/AlternatingHexagons"/>
    <dgm:cxn modelId="{56F46FF8-3149-4AC8-9F13-DD0BBEC2AB53}" type="presParOf" srcId="{5659FB11-527B-492C-9698-028BA7FB7106}" destId="{F863A573-2138-41C3-9B3F-B5C60A4DB85F}" srcOrd="1" destOrd="0" presId="urn:microsoft.com/office/officeart/2008/layout/AlternatingHexagons"/>
    <dgm:cxn modelId="{6A884951-2625-4E3F-9501-5AFF96947268}" type="presParOf" srcId="{5659FB11-527B-492C-9698-028BA7FB7106}" destId="{7DEAF181-9770-45F9-9562-56515F833F97}" srcOrd="2" destOrd="0" presId="urn:microsoft.com/office/officeart/2008/layout/AlternatingHexagons"/>
    <dgm:cxn modelId="{D133E0BF-F660-4CE7-9FAF-70FAB04AC5D7}" type="presParOf" srcId="{5659FB11-527B-492C-9698-028BA7FB7106}" destId="{CEABE551-3433-43A2-AEAD-21599714F4E6}" srcOrd="3" destOrd="0" presId="urn:microsoft.com/office/officeart/2008/layout/AlternatingHexagons"/>
    <dgm:cxn modelId="{7661F523-C205-4465-B12C-44214B46FD75}" type="presParOf" srcId="{5659FB11-527B-492C-9698-028BA7FB7106}" destId="{2B6BD562-E1E6-4086-9B27-5E53551E33FE}" srcOrd="4" destOrd="0" presId="urn:microsoft.com/office/officeart/2008/layout/AlternatingHexagons"/>
    <dgm:cxn modelId="{E1E25964-6C3E-4414-A190-A04D4B6CDB61}" type="presParOf" srcId="{3C855ABB-45FE-4FDD-9080-6DA4CD0D50C3}" destId="{A0979E38-8712-47D8-A920-62F6BC08B9EF}" srcOrd="1" destOrd="0" presId="urn:microsoft.com/office/officeart/2008/layout/AlternatingHexagons"/>
    <dgm:cxn modelId="{81CABA66-AC44-4F7E-825F-CB3875F63D71}" type="presParOf" srcId="{3C855ABB-45FE-4FDD-9080-6DA4CD0D50C3}" destId="{B3AA71C0-C30E-44B6-8268-CF1209D26D22}" srcOrd="2" destOrd="0" presId="urn:microsoft.com/office/officeart/2008/layout/AlternatingHexagons"/>
    <dgm:cxn modelId="{0BAF2A91-D883-494C-8565-69283CF817D6}" type="presParOf" srcId="{B3AA71C0-C30E-44B6-8268-CF1209D26D22}" destId="{4D61A611-8212-4398-9C2B-395093578419}" srcOrd="0" destOrd="0" presId="urn:microsoft.com/office/officeart/2008/layout/AlternatingHexagons"/>
    <dgm:cxn modelId="{DBB807CD-D632-4F5D-93D8-86A5FE7A4454}" type="presParOf" srcId="{B3AA71C0-C30E-44B6-8268-CF1209D26D22}" destId="{15683477-22B1-4AA5-836F-E939033C91C9}" srcOrd="1" destOrd="0" presId="urn:microsoft.com/office/officeart/2008/layout/AlternatingHexagons"/>
    <dgm:cxn modelId="{54752A63-D434-4D9C-85AB-7AA00E6E0899}" type="presParOf" srcId="{B3AA71C0-C30E-44B6-8268-CF1209D26D22}" destId="{C07DDFD1-876B-4444-92F8-87E40670DE6D}" srcOrd="2" destOrd="0" presId="urn:microsoft.com/office/officeart/2008/layout/AlternatingHexagons"/>
    <dgm:cxn modelId="{3AA49B09-125A-4E85-88DD-85FFB04269F6}" type="presParOf" srcId="{B3AA71C0-C30E-44B6-8268-CF1209D26D22}" destId="{7EAE8E0B-DB59-4E32-92BA-3A5CA1D89A73}" srcOrd="3" destOrd="0" presId="urn:microsoft.com/office/officeart/2008/layout/AlternatingHexagons"/>
    <dgm:cxn modelId="{A5995C6D-1A0C-4DA3-B607-7811F726DA80}" type="presParOf" srcId="{B3AA71C0-C30E-44B6-8268-CF1209D26D22}" destId="{9DDFB0A9-0AC8-44B4-B70B-DA585DDD20AF}" srcOrd="4" destOrd="0" presId="urn:microsoft.com/office/officeart/2008/layout/AlternatingHexagons"/>
    <dgm:cxn modelId="{BDD9B4AF-05B1-4F0D-8849-F85F06B5EF74}" type="presParOf" srcId="{3C855ABB-45FE-4FDD-9080-6DA4CD0D50C3}" destId="{17F76A5A-1DD6-4B23-BA63-A54BF72438FF}" srcOrd="3" destOrd="0" presId="urn:microsoft.com/office/officeart/2008/layout/AlternatingHexagons"/>
    <dgm:cxn modelId="{6213BB52-C68E-4179-8B46-115A82BCF916}" type="presParOf" srcId="{3C855ABB-45FE-4FDD-9080-6DA4CD0D50C3}" destId="{7C1FEB8F-7AC4-4DF8-99A5-C42CF8CFD031}" srcOrd="4" destOrd="0" presId="urn:microsoft.com/office/officeart/2008/layout/AlternatingHexagons"/>
    <dgm:cxn modelId="{AA1AAEAD-9DB1-4093-9EC9-FA23A671BD4D}" type="presParOf" srcId="{7C1FEB8F-7AC4-4DF8-99A5-C42CF8CFD031}" destId="{38BDE2C7-CFEF-483E-A7DC-85049995000F}" srcOrd="0" destOrd="0" presId="urn:microsoft.com/office/officeart/2008/layout/AlternatingHexagons"/>
    <dgm:cxn modelId="{9FD2EEAC-6726-4C4B-A486-D6667086A61E}" type="presParOf" srcId="{7C1FEB8F-7AC4-4DF8-99A5-C42CF8CFD031}" destId="{08887379-3BC1-432F-B112-F33DD29C1555}" srcOrd="1" destOrd="0" presId="urn:microsoft.com/office/officeart/2008/layout/AlternatingHexagons"/>
    <dgm:cxn modelId="{1B47F596-573F-4C2D-95E9-E3ACAA1CE278}" type="presParOf" srcId="{7C1FEB8F-7AC4-4DF8-99A5-C42CF8CFD031}" destId="{6F4D325C-A948-4766-8EA4-237885B99DF6}" srcOrd="2" destOrd="0" presId="urn:microsoft.com/office/officeart/2008/layout/AlternatingHexagons"/>
    <dgm:cxn modelId="{75C585A4-F877-4210-97B7-8B52F14C9214}" type="presParOf" srcId="{7C1FEB8F-7AC4-4DF8-99A5-C42CF8CFD031}" destId="{AD7DA1BC-7F63-4C4B-AFFF-EA2F9D670AE9}" srcOrd="3" destOrd="0" presId="urn:microsoft.com/office/officeart/2008/layout/AlternatingHexagons"/>
    <dgm:cxn modelId="{CD912404-275F-4807-B7E6-D0CC28777FC5}" type="presParOf" srcId="{7C1FEB8F-7AC4-4DF8-99A5-C42CF8CFD031}" destId="{5D6E152B-FE07-4BF0-993A-A9EAAA950B18}" srcOrd="4" destOrd="0" presId="urn:microsoft.com/office/officeart/2008/layout/AlternatingHexagons"/>
    <dgm:cxn modelId="{71AA2126-8681-4596-BF7E-42EF7195AFAE}" type="presParOf" srcId="{3C855ABB-45FE-4FDD-9080-6DA4CD0D50C3}" destId="{82AF71D4-62CB-41D4-ABD9-4BB7779204D5}" srcOrd="5" destOrd="0" presId="urn:microsoft.com/office/officeart/2008/layout/AlternatingHexagons"/>
    <dgm:cxn modelId="{2B69B324-4A1A-46F3-A94D-D15484DBF2DD}" type="presParOf" srcId="{3C855ABB-45FE-4FDD-9080-6DA4CD0D50C3}" destId="{B5089D8B-E255-45CA-8F7A-1A91C8D0B371}" srcOrd="6" destOrd="0" presId="urn:microsoft.com/office/officeart/2008/layout/AlternatingHexagons"/>
    <dgm:cxn modelId="{AC1299D4-80D2-4F15-B122-B001352EEC9A}" type="presParOf" srcId="{B5089D8B-E255-45CA-8F7A-1A91C8D0B371}" destId="{020250EB-FC22-4611-B014-E3CC1B43A738}" srcOrd="0" destOrd="0" presId="urn:microsoft.com/office/officeart/2008/layout/AlternatingHexagons"/>
    <dgm:cxn modelId="{8F633008-C404-41E5-A154-A12FE9B2E3C8}" type="presParOf" srcId="{B5089D8B-E255-45CA-8F7A-1A91C8D0B371}" destId="{8400141B-0494-4E1D-B83D-03E15FF44F1F}" srcOrd="1" destOrd="0" presId="urn:microsoft.com/office/officeart/2008/layout/AlternatingHexagons"/>
    <dgm:cxn modelId="{FAB04AC4-921B-4DFC-90F4-CECF0CB0F604}" type="presParOf" srcId="{B5089D8B-E255-45CA-8F7A-1A91C8D0B371}" destId="{F1694F8E-DEA0-44DD-9771-CA260BE290A4}" srcOrd="2" destOrd="0" presId="urn:microsoft.com/office/officeart/2008/layout/AlternatingHexagons"/>
    <dgm:cxn modelId="{D1647D25-3CC2-4EEB-8C91-583EDACE43CE}" type="presParOf" srcId="{B5089D8B-E255-45CA-8F7A-1A91C8D0B371}" destId="{AE24CE62-158A-48C6-9569-B5571A6157AB}" srcOrd="3" destOrd="0" presId="urn:microsoft.com/office/officeart/2008/layout/AlternatingHexagons"/>
    <dgm:cxn modelId="{69DB7C5D-A418-41C9-B98C-48C59F936FE8}" type="presParOf" srcId="{B5089D8B-E255-45CA-8F7A-1A91C8D0B371}" destId="{6D1524F7-B8DA-4538-9019-C625691817A6}" srcOrd="4" destOrd="0" presId="urn:microsoft.com/office/officeart/2008/layout/AlternatingHexagons"/>
    <dgm:cxn modelId="{84998DC7-A96D-4D13-8A59-2985D1328075}" type="presParOf" srcId="{3C855ABB-45FE-4FDD-9080-6DA4CD0D50C3}" destId="{77A0D230-6A4C-4D29-AE3B-27910E1385D2}" srcOrd="7" destOrd="0" presId="urn:microsoft.com/office/officeart/2008/layout/AlternatingHexagons"/>
    <dgm:cxn modelId="{56734B32-3530-4FB0-878E-5162DDCDCB24}" type="presParOf" srcId="{3C855ABB-45FE-4FDD-9080-6DA4CD0D50C3}" destId="{CF37642E-A2C5-4D92-BB53-126E295ADB84}" srcOrd="8" destOrd="0" presId="urn:microsoft.com/office/officeart/2008/layout/AlternatingHexagons"/>
    <dgm:cxn modelId="{01FF61F0-1CE2-4AA2-8819-6EC39E5F3F65}" type="presParOf" srcId="{CF37642E-A2C5-4D92-BB53-126E295ADB84}" destId="{C5A8C3AD-4603-4683-9194-BEA701A3982F}" srcOrd="0" destOrd="0" presId="urn:microsoft.com/office/officeart/2008/layout/AlternatingHexagons"/>
    <dgm:cxn modelId="{8BFA3CC0-3BC8-49E2-9E66-C93487DA73CC}" type="presParOf" srcId="{CF37642E-A2C5-4D92-BB53-126E295ADB84}" destId="{3E341103-2F7E-4649-8275-CCF92DA5B07D}" srcOrd="1" destOrd="0" presId="urn:microsoft.com/office/officeart/2008/layout/AlternatingHexagons"/>
    <dgm:cxn modelId="{ECBD48A8-0876-48F5-BF21-85A6F4E4EA48}" type="presParOf" srcId="{CF37642E-A2C5-4D92-BB53-126E295ADB84}" destId="{161DC8B9-6CA3-4B8F-A171-C984972804A1}" srcOrd="2" destOrd="0" presId="urn:microsoft.com/office/officeart/2008/layout/AlternatingHexagons"/>
    <dgm:cxn modelId="{C4390B09-2CCF-4472-8977-42DBEFBD36D9}" type="presParOf" srcId="{CF37642E-A2C5-4D92-BB53-126E295ADB84}" destId="{8139FB6B-16E3-4E78-880D-D609C29FB935}" srcOrd="3" destOrd="0" presId="urn:microsoft.com/office/officeart/2008/layout/AlternatingHexagons"/>
    <dgm:cxn modelId="{3FB2E38E-A265-4CB2-959C-5E13A6164503}" type="presParOf" srcId="{CF37642E-A2C5-4D92-BB53-126E295ADB84}" destId="{950B6E71-064C-4C7F-8C8F-FCC033755249}" srcOrd="4" destOrd="0" presId="urn:microsoft.com/office/officeart/2008/layout/AlternatingHexagon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E284FC5-9266-491D-BA5D-8F5D521BD6B8}" type="doc">
      <dgm:prSet loTypeId="urn:microsoft.com/office/officeart/2008/layout/AlternatingHexagons" loCatId="list" qsTypeId="urn:microsoft.com/office/officeart/2005/8/quickstyle/simple1" qsCatId="simple" csTypeId="urn:microsoft.com/office/officeart/2005/8/colors/accent1_1" csCatId="accent1" phldr="1"/>
      <dgm:spPr/>
      <dgm:t>
        <a:bodyPr/>
        <a:lstStyle/>
        <a:p>
          <a:endParaRPr lang="es-PE"/>
        </a:p>
      </dgm:t>
    </dgm:pt>
    <dgm:pt modelId="{207A05EB-2D42-4747-9DCB-100516C89216}">
      <dgm:prSet phldrT="[Texto]"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t>TI y Sistemas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4.473</a:t>
          </a:r>
        </a:p>
      </dgm:t>
    </dgm:pt>
    <dgm:pt modelId="{8092D7C6-4E9B-4342-95BE-A54EAE43362C}" type="parTrans" cxnId="{3CD9CD72-AF64-4558-A60B-BCB9FD1AA2FB}">
      <dgm:prSet/>
      <dgm:spPr/>
      <dgm:t>
        <a:bodyPr/>
        <a:lstStyle/>
        <a:p>
          <a:endParaRPr lang="es-PE"/>
        </a:p>
      </dgm:t>
    </dgm:pt>
    <dgm:pt modelId="{55AC09DB-3266-4DFA-99D1-20A8F778D77D}" type="sibTrans" cxnId="{3CD9CD72-AF64-4558-A60B-BCB9FD1AA2FB}">
      <dgm:prSet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Compras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3.437</a:t>
          </a:r>
        </a:p>
      </dgm:t>
    </dgm:pt>
    <dgm:pt modelId="{1186E501-02C9-444E-BA4B-9CA47EE54D20}">
      <dgm:prSet phldrT="[Texto]"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a:lstStyle/>
        <a:p>
          <a:pPr marL="0" lvl="0" indent="0" algn="ctr" defTabSz="444500">
            <a:lnSpc>
              <a:spcPct val="90000"/>
            </a:lnSpc>
            <a:spcBef>
              <a:spcPct val="0"/>
            </a:spcBef>
            <a:spcAft>
              <a:spcPct val="35000"/>
            </a:spcAft>
            <a:buClrTx/>
            <a:buSzPts val="1000"/>
            <a:buFont typeface="Arial" panose="020B0604020202020204" pitchFamily="34" charset="0"/>
            <a:buChar char="•"/>
          </a:pPr>
          <a:r>
            <a:rPr lang="es-PE" sz="1000" kern="1200" dirty="0"/>
            <a:t>Finanzas y Tesorería</a:t>
          </a:r>
        </a:p>
        <a:p>
          <a:pPr marL="0" lvl="0" indent="0" algn="ctr" defTabSz="444500">
            <a:lnSpc>
              <a:spcPct val="90000"/>
            </a:lnSpc>
            <a:spcBef>
              <a:spcPct val="0"/>
            </a:spcBef>
            <a:spcAft>
              <a:spcPct val="35000"/>
            </a:spcAft>
            <a:buClrTx/>
            <a:buSzPts val="1000"/>
            <a:buFont typeface="Arial" panose="020B0604020202020204" pitchFamily="34" charset="0"/>
            <a:buChar char="•"/>
          </a:pPr>
          <a:r>
            <a:rPr lang="es-PE" sz="1000" b="1" kern="1200" dirty="0">
              <a:solidFill>
                <a:prstClr val="black">
                  <a:hueOff val="0"/>
                  <a:satOff val="0"/>
                  <a:lumOff val="0"/>
                  <a:alphaOff val="0"/>
                </a:prstClr>
              </a:solidFill>
              <a:latin typeface="Calibri" panose="020F0502020204030204"/>
              <a:ea typeface="+mn-ea"/>
              <a:cs typeface="+mn-cs"/>
            </a:rPr>
            <a:t>4.399</a:t>
          </a:r>
        </a:p>
      </dgm:t>
    </dgm:pt>
    <dgm:pt modelId="{042DE3DE-B0B6-4027-8A09-C47EE7BA340F}" type="parTrans" cxnId="{256F3ACE-B847-4418-9355-A5AE238B4ED4}">
      <dgm:prSet/>
      <dgm:spPr/>
      <dgm:t>
        <a:bodyPr/>
        <a:lstStyle/>
        <a:p>
          <a:endParaRPr lang="es-PE"/>
        </a:p>
      </dgm:t>
    </dgm:pt>
    <dgm:pt modelId="{E46C203A-DBC4-45C3-AB6C-297FE1248E6A}" type="sibTrans" cxnId="{256F3ACE-B847-4418-9355-A5AE238B4ED4}">
      <dgm:prSet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Legal</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4.336</a:t>
          </a:r>
        </a:p>
      </dgm:t>
    </dgm:pt>
    <dgm:pt modelId="{3244433E-21A9-4416-98A6-C4B814646A76}">
      <dgm:prSet phldrT="[Texto]"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Contabilidad</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4.387</a:t>
          </a:r>
        </a:p>
      </dgm:t>
    </dgm:pt>
    <dgm:pt modelId="{87BC3FF8-7065-4B8B-8DF8-07603874DF44}" type="parTrans" cxnId="{A5B6F4B8-2FD2-4BF0-8DDC-0012C470D00F}">
      <dgm:prSet/>
      <dgm:spPr/>
      <dgm:t>
        <a:bodyPr/>
        <a:lstStyle/>
        <a:p>
          <a:endParaRPr lang="es-PE"/>
        </a:p>
      </dgm:t>
    </dgm:pt>
    <dgm:pt modelId="{6D0218F8-6FE6-459A-B543-4428C807BDE6}" type="sibTrans" cxnId="{A5B6F4B8-2FD2-4BF0-8DDC-0012C470D00F}">
      <dgm:prSet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Administración</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4.263</a:t>
          </a:r>
        </a:p>
      </dgm:t>
    </dgm:pt>
    <dgm:pt modelId="{A195A626-C6C7-435F-A791-3A732C042508}">
      <dgm:prSet phldrT="[Texto]"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Riesgos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4.247</a:t>
          </a:r>
        </a:p>
      </dgm:t>
    </dgm:pt>
    <dgm:pt modelId="{803EFA9C-8EF8-494D-BBE0-176EAC25739B}" type="parTrans" cxnId="{486C4EEC-9410-4715-9330-DE6D15BB5373}">
      <dgm:prSet/>
      <dgm:spPr/>
      <dgm:t>
        <a:bodyPr/>
        <a:lstStyle/>
        <a:p>
          <a:endParaRPr lang="es-PE"/>
        </a:p>
      </dgm:t>
    </dgm:pt>
    <dgm:pt modelId="{69AFFDB5-F698-4963-BAF5-938CA7280B36}" type="sibTrans" cxnId="{486C4EEC-9410-4715-9330-DE6D15BB5373}">
      <dgm:prSet custT="1"/>
      <dgm:spPr>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gm:spPr>
      <dgm:t>
        <a:bodyPr spcFirstLastPara="0" vert="horz" wrap="square" lIns="38100" tIns="38100" rIns="38100" bIns="38100" numCol="1" spcCol="1270" anchor="ctr" anchorCtr="0"/>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Control de Gestión</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4.337</a:t>
          </a:r>
        </a:p>
      </dgm:t>
    </dgm:pt>
    <dgm:pt modelId="{0CF73371-E09B-47C9-BC70-0A8FA5BCCAAD}" type="pres">
      <dgm:prSet presAssocID="{4E284FC5-9266-491D-BA5D-8F5D521BD6B8}" presName="Name0" presStyleCnt="0">
        <dgm:presLayoutVars>
          <dgm:chMax/>
          <dgm:chPref/>
          <dgm:dir/>
          <dgm:animLvl val="lvl"/>
        </dgm:presLayoutVars>
      </dgm:prSet>
      <dgm:spPr/>
    </dgm:pt>
    <dgm:pt modelId="{A340F530-AAA5-4540-A016-5FE7BC382116}" type="pres">
      <dgm:prSet presAssocID="{207A05EB-2D42-4747-9DCB-100516C89216}" presName="composite" presStyleCnt="0"/>
      <dgm:spPr/>
    </dgm:pt>
    <dgm:pt modelId="{00F81AA9-93F3-4916-81F9-824C39EFF0AE}" type="pres">
      <dgm:prSet presAssocID="{207A05EB-2D42-4747-9DCB-100516C89216}" presName="Parent1" presStyleLbl="node1" presStyleIdx="0" presStyleCnt="8" custLinFactNeighborY="2168">
        <dgm:presLayoutVars>
          <dgm:chMax val="1"/>
          <dgm:chPref val="1"/>
          <dgm:bulletEnabled val="1"/>
        </dgm:presLayoutVars>
      </dgm:prSet>
      <dgm:spPr>
        <a:xfrm rot="5400000">
          <a:off x="3640753" y="103023"/>
          <a:ext cx="1525763" cy="1327414"/>
        </a:xfrm>
        <a:prstGeom prst="hexagon">
          <a:avLst>
            <a:gd name="adj" fmla="val 25000"/>
            <a:gd name="vf" fmla="val 115470"/>
          </a:avLst>
        </a:prstGeom>
      </dgm:spPr>
    </dgm:pt>
    <dgm:pt modelId="{23AA9A4F-FABC-4265-9335-CCE8D943E5E3}" type="pres">
      <dgm:prSet presAssocID="{207A05EB-2D42-4747-9DCB-100516C89216}" presName="Childtext1" presStyleLbl="revTx" presStyleIdx="0" presStyleCnt="4">
        <dgm:presLayoutVars>
          <dgm:chMax val="0"/>
          <dgm:chPref val="0"/>
          <dgm:bulletEnabled val="1"/>
        </dgm:presLayoutVars>
      </dgm:prSet>
      <dgm:spPr/>
    </dgm:pt>
    <dgm:pt modelId="{6BB713E0-BE42-47D1-A694-E8DDF4EE96F2}" type="pres">
      <dgm:prSet presAssocID="{207A05EB-2D42-4747-9DCB-100516C89216}" presName="BalanceSpacing" presStyleCnt="0"/>
      <dgm:spPr/>
    </dgm:pt>
    <dgm:pt modelId="{F82CF5EE-E87F-4C49-89AF-CB7EFB412BF2}" type="pres">
      <dgm:prSet presAssocID="{207A05EB-2D42-4747-9DCB-100516C89216}" presName="BalanceSpacing1" presStyleCnt="0"/>
      <dgm:spPr/>
    </dgm:pt>
    <dgm:pt modelId="{D8FBC9D4-D1D2-4711-A33B-04483A59E482}" type="pres">
      <dgm:prSet presAssocID="{55AC09DB-3266-4DFA-99D1-20A8F778D77D}" presName="Accent1Text" presStyleLbl="node1" presStyleIdx="1" presStyleCnt="8" custLinFactY="100000" custLinFactNeighborX="54273" custLinFactNeighborY="153079"/>
      <dgm:spPr>
        <a:xfrm rot="5400000">
          <a:off x="2918334" y="3936688"/>
          <a:ext cx="1525763" cy="1327414"/>
        </a:xfrm>
        <a:prstGeom prst="hexagon">
          <a:avLst>
            <a:gd name="adj" fmla="val 25000"/>
            <a:gd name="vf" fmla="val 115470"/>
          </a:avLst>
        </a:prstGeom>
      </dgm:spPr>
    </dgm:pt>
    <dgm:pt modelId="{5B284707-9158-454A-9048-9DC4528E4E6F}" type="pres">
      <dgm:prSet presAssocID="{55AC09DB-3266-4DFA-99D1-20A8F778D77D}" presName="spaceBetweenRectangles" presStyleCnt="0"/>
      <dgm:spPr/>
    </dgm:pt>
    <dgm:pt modelId="{8E887864-BB44-43A3-A7F0-D810A4A522DB}" type="pres">
      <dgm:prSet presAssocID="{1186E501-02C9-444E-BA4B-9CA47EE54D20}" presName="composite" presStyleCnt="0"/>
      <dgm:spPr/>
    </dgm:pt>
    <dgm:pt modelId="{B662239B-285E-48A3-B61F-AAECE3E13672}" type="pres">
      <dgm:prSet presAssocID="{1186E501-02C9-444E-BA4B-9CA47EE54D20}" presName="Parent1" presStyleLbl="node1" presStyleIdx="2" presStyleCnt="8">
        <dgm:presLayoutVars>
          <dgm:chMax val="1"/>
          <dgm:chPref val="1"/>
          <dgm:bulletEnabled val="1"/>
        </dgm:presLayoutVars>
      </dgm:prSet>
      <dgm:spPr>
        <a:xfrm rot="5400000">
          <a:off x="2921202" y="1398092"/>
          <a:ext cx="1525763" cy="1327414"/>
        </a:xfrm>
        <a:prstGeom prst="hexagon">
          <a:avLst>
            <a:gd name="adj" fmla="val 25000"/>
            <a:gd name="vf" fmla="val 115470"/>
          </a:avLst>
        </a:prstGeom>
      </dgm:spPr>
    </dgm:pt>
    <dgm:pt modelId="{2CBC8FAC-A12B-4D92-A4BD-D73F13D340CF}" type="pres">
      <dgm:prSet presAssocID="{1186E501-02C9-444E-BA4B-9CA47EE54D20}" presName="Childtext1" presStyleLbl="revTx" presStyleIdx="1" presStyleCnt="4">
        <dgm:presLayoutVars>
          <dgm:chMax val="0"/>
          <dgm:chPref val="0"/>
          <dgm:bulletEnabled val="1"/>
        </dgm:presLayoutVars>
      </dgm:prSet>
      <dgm:spPr/>
    </dgm:pt>
    <dgm:pt modelId="{FA137F65-C5C9-489D-809B-7C9670F811D7}" type="pres">
      <dgm:prSet presAssocID="{1186E501-02C9-444E-BA4B-9CA47EE54D20}" presName="BalanceSpacing" presStyleCnt="0"/>
      <dgm:spPr/>
    </dgm:pt>
    <dgm:pt modelId="{306D8267-CBC0-404B-AF01-B272D803C214}" type="pres">
      <dgm:prSet presAssocID="{1186E501-02C9-444E-BA4B-9CA47EE54D20}" presName="BalanceSpacing1" presStyleCnt="0"/>
      <dgm:spPr/>
    </dgm:pt>
    <dgm:pt modelId="{D68E6EB3-13E8-4FC3-8F5C-D42D19FBDDA2}" type="pres">
      <dgm:prSet presAssocID="{E46C203A-DBC4-45C3-AB6C-297FE1248E6A}" presName="Accent1Text" presStyleLbl="node1" presStyleIdx="3" presStyleCnt="8" custLinFactNeighborX="-2088" custLinFactNeighborY="-193"/>
      <dgm:spPr>
        <a:xfrm rot="5400000">
          <a:off x="4354810" y="1398092"/>
          <a:ext cx="1525763" cy="1327414"/>
        </a:xfrm>
        <a:prstGeom prst="hexagon">
          <a:avLst>
            <a:gd name="adj" fmla="val 25000"/>
            <a:gd name="vf" fmla="val 115470"/>
          </a:avLst>
        </a:prstGeom>
      </dgm:spPr>
    </dgm:pt>
    <dgm:pt modelId="{762A009F-4F95-4E92-87C2-BD8741609FAF}" type="pres">
      <dgm:prSet presAssocID="{E46C203A-DBC4-45C3-AB6C-297FE1248E6A}" presName="spaceBetweenRectangles" presStyleCnt="0"/>
      <dgm:spPr/>
    </dgm:pt>
    <dgm:pt modelId="{93AC0F1A-84B9-44C7-8AC3-C9DBA1429C00}" type="pres">
      <dgm:prSet presAssocID="{3244433E-21A9-4416-98A6-C4B814646A76}" presName="composite" presStyleCnt="0"/>
      <dgm:spPr/>
    </dgm:pt>
    <dgm:pt modelId="{A99F046B-CCB5-47CC-A417-9F2C202376E3}" type="pres">
      <dgm:prSet presAssocID="{3244433E-21A9-4416-98A6-C4B814646A76}" presName="Parent1" presStyleLbl="node1" presStyleIdx="4" presStyleCnt="8">
        <dgm:presLayoutVars>
          <dgm:chMax val="1"/>
          <dgm:chPref val="1"/>
          <dgm:bulletEnabled val="1"/>
        </dgm:presLayoutVars>
      </dgm:prSet>
      <dgm:spPr>
        <a:xfrm rot="5400000">
          <a:off x="3640753" y="2693160"/>
          <a:ext cx="1525763" cy="1327414"/>
        </a:xfrm>
        <a:prstGeom prst="hexagon">
          <a:avLst>
            <a:gd name="adj" fmla="val 25000"/>
            <a:gd name="vf" fmla="val 115470"/>
          </a:avLst>
        </a:prstGeom>
      </dgm:spPr>
    </dgm:pt>
    <dgm:pt modelId="{A1C04AFD-7E76-4F30-B8F3-CD5854F6E7F9}" type="pres">
      <dgm:prSet presAssocID="{3244433E-21A9-4416-98A6-C4B814646A76}" presName="Childtext1" presStyleLbl="revTx" presStyleIdx="2" presStyleCnt="4">
        <dgm:presLayoutVars>
          <dgm:chMax val="0"/>
          <dgm:chPref val="0"/>
          <dgm:bulletEnabled val="1"/>
        </dgm:presLayoutVars>
      </dgm:prSet>
      <dgm:spPr/>
    </dgm:pt>
    <dgm:pt modelId="{62F9B7D1-8DF2-415E-AD80-41ED412D3B24}" type="pres">
      <dgm:prSet presAssocID="{3244433E-21A9-4416-98A6-C4B814646A76}" presName="BalanceSpacing" presStyleCnt="0"/>
      <dgm:spPr/>
    </dgm:pt>
    <dgm:pt modelId="{2BB2C844-3535-4500-8D45-8B0BAF7A2F8C}" type="pres">
      <dgm:prSet presAssocID="{3244433E-21A9-4416-98A6-C4B814646A76}" presName="BalanceSpacing1" presStyleCnt="0"/>
      <dgm:spPr/>
    </dgm:pt>
    <dgm:pt modelId="{1A2F5BF5-09FD-4784-A84F-32284F802C0D}" type="pres">
      <dgm:prSet presAssocID="{6D0218F8-6FE6-459A-B543-4428C807BDE6}" presName="Accent1Text" presStyleLbl="node1" presStyleIdx="5" presStyleCnt="8"/>
      <dgm:spPr>
        <a:xfrm rot="5400000">
          <a:off x="2207145" y="2693160"/>
          <a:ext cx="1525763" cy="1327414"/>
        </a:xfrm>
        <a:prstGeom prst="hexagon">
          <a:avLst>
            <a:gd name="adj" fmla="val 25000"/>
            <a:gd name="vf" fmla="val 115470"/>
          </a:avLst>
        </a:prstGeom>
      </dgm:spPr>
    </dgm:pt>
    <dgm:pt modelId="{93C4DB78-BB58-4D92-AD70-52793542B8C6}" type="pres">
      <dgm:prSet presAssocID="{6D0218F8-6FE6-459A-B543-4428C807BDE6}" presName="spaceBetweenRectangles" presStyleCnt="0"/>
      <dgm:spPr/>
    </dgm:pt>
    <dgm:pt modelId="{244A2E1C-9595-4E8E-8650-8A4689C14ECB}" type="pres">
      <dgm:prSet presAssocID="{A195A626-C6C7-435F-A791-3A732C042508}" presName="composite" presStyleCnt="0"/>
      <dgm:spPr/>
    </dgm:pt>
    <dgm:pt modelId="{CC2E6CEC-5518-4643-B4DB-515B46FCBE3D}" type="pres">
      <dgm:prSet presAssocID="{A195A626-C6C7-435F-A791-3A732C042508}" presName="Parent1" presStyleLbl="node1" presStyleIdx="6" presStyleCnt="8" custLinFactX="7778" custLinFactNeighborX="100000" custLinFactNeighborY="-2168">
        <dgm:presLayoutVars>
          <dgm:chMax val="1"/>
          <dgm:chPref val="1"/>
          <dgm:bulletEnabled val="1"/>
        </dgm:presLayoutVars>
      </dgm:prSet>
      <dgm:spPr>
        <a:xfrm rot="5400000">
          <a:off x="4370341" y="3927457"/>
          <a:ext cx="1525763" cy="1327414"/>
        </a:xfrm>
        <a:prstGeom prst="hexagon">
          <a:avLst>
            <a:gd name="adj" fmla="val 25000"/>
            <a:gd name="vf" fmla="val 115470"/>
          </a:avLst>
        </a:prstGeom>
      </dgm:spPr>
    </dgm:pt>
    <dgm:pt modelId="{F639AA61-CCD1-4EBE-9445-3FA55A767734}" type="pres">
      <dgm:prSet presAssocID="{A195A626-C6C7-435F-A791-3A732C042508}" presName="Childtext1" presStyleLbl="revTx" presStyleIdx="3" presStyleCnt="4">
        <dgm:presLayoutVars>
          <dgm:chMax val="0"/>
          <dgm:chPref val="0"/>
          <dgm:bulletEnabled val="1"/>
        </dgm:presLayoutVars>
      </dgm:prSet>
      <dgm:spPr/>
    </dgm:pt>
    <dgm:pt modelId="{A8BFC4BB-BC64-41EF-B85F-44E585886EFF}" type="pres">
      <dgm:prSet presAssocID="{A195A626-C6C7-435F-A791-3A732C042508}" presName="BalanceSpacing" presStyleCnt="0"/>
      <dgm:spPr/>
    </dgm:pt>
    <dgm:pt modelId="{F37D8DB2-ED09-4DD6-B5BF-BD14AA57B150}" type="pres">
      <dgm:prSet presAssocID="{A195A626-C6C7-435F-A791-3A732C042508}" presName="BalanceSpacing1" presStyleCnt="0"/>
      <dgm:spPr/>
    </dgm:pt>
    <dgm:pt modelId="{DC56654B-8EA0-4E1C-AF4B-AE30266EABA0}" type="pres">
      <dgm:prSet presAssocID="{69AFFDB5-F698-4963-BAF5-938CA7280B36}" presName="Accent1Text" presStyleLbl="node1" presStyleIdx="7" presStyleCnt="8" custLinFactNeighborX="51848" custLinFactNeighborY="-86950"/>
      <dgm:spPr>
        <a:xfrm rot="5400000">
          <a:off x="5043048" y="2661577"/>
          <a:ext cx="1525763" cy="1327414"/>
        </a:xfrm>
        <a:prstGeom prst="hexagon">
          <a:avLst>
            <a:gd name="adj" fmla="val 25000"/>
            <a:gd name="vf" fmla="val 115470"/>
          </a:avLst>
        </a:prstGeom>
      </dgm:spPr>
    </dgm:pt>
  </dgm:ptLst>
  <dgm:cxnLst>
    <dgm:cxn modelId="{43A50802-D188-4179-BCDA-4F731F4F4D4F}" type="presOf" srcId="{55AC09DB-3266-4DFA-99D1-20A8F778D77D}" destId="{D8FBC9D4-D1D2-4711-A33B-04483A59E482}" srcOrd="0" destOrd="0" presId="urn:microsoft.com/office/officeart/2008/layout/AlternatingHexagons"/>
    <dgm:cxn modelId="{FA9F1711-6292-41F4-8AE7-A16FF2C017DC}" type="presOf" srcId="{A195A626-C6C7-435F-A791-3A732C042508}" destId="{CC2E6CEC-5518-4643-B4DB-515B46FCBE3D}" srcOrd="0" destOrd="0" presId="urn:microsoft.com/office/officeart/2008/layout/AlternatingHexagons"/>
    <dgm:cxn modelId="{2CAD1E39-A6C1-4BEF-B5FE-46B0B8E66A51}" type="presOf" srcId="{6D0218F8-6FE6-459A-B543-4428C807BDE6}" destId="{1A2F5BF5-09FD-4784-A84F-32284F802C0D}" srcOrd="0" destOrd="0" presId="urn:microsoft.com/office/officeart/2008/layout/AlternatingHexagons"/>
    <dgm:cxn modelId="{340C703E-0589-4313-A9D9-7C8FD3476051}" type="presOf" srcId="{4E284FC5-9266-491D-BA5D-8F5D521BD6B8}" destId="{0CF73371-E09B-47C9-BC70-0A8FA5BCCAAD}" srcOrd="0" destOrd="0" presId="urn:microsoft.com/office/officeart/2008/layout/AlternatingHexagons"/>
    <dgm:cxn modelId="{49E24E6E-91AB-4471-B825-FE05988373D2}" type="presOf" srcId="{1186E501-02C9-444E-BA4B-9CA47EE54D20}" destId="{B662239B-285E-48A3-B61F-AAECE3E13672}" srcOrd="0" destOrd="0" presId="urn:microsoft.com/office/officeart/2008/layout/AlternatingHexagons"/>
    <dgm:cxn modelId="{3CD9CD72-AF64-4558-A60B-BCB9FD1AA2FB}" srcId="{4E284FC5-9266-491D-BA5D-8F5D521BD6B8}" destId="{207A05EB-2D42-4747-9DCB-100516C89216}" srcOrd="0" destOrd="0" parTransId="{8092D7C6-4E9B-4342-95BE-A54EAE43362C}" sibTransId="{55AC09DB-3266-4DFA-99D1-20A8F778D77D}"/>
    <dgm:cxn modelId="{2E1530B3-A218-4EAE-A022-A8D5330B6DD9}" type="presOf" srcId="{3244433E-21A9-4416-98A6-C4B814646A76}" destId="{A99F046B-CCB5-47CC-A417-9F2C202376E3}" srcOrd="0" destOrd="0" presId="urn:microsoft.com/office/officeart/2008/layout/AlternatingHexagons"/>
    <dgm:cxn modelId="{A5B6F4B8-2FD2-4BF0-8DDC-0012C470D00F}" srcId="{4E284FC5-9266-491D-BA5D-8F5D521BD6B8}" destId="{3244433E-21A9-4416-98A6-C4B814646A76}" srcOrd="2" destOrd="0" parTransId="{87BC3FF8-7065-4B8B-8DF8-07603874DF44}" sibTransId="{6D0218F8-6FE6-459A-B543-4428C807BDE6}"/>
    <dgm:cxn modelId="{CBBA22C6-2B4C-47E1-821A-337F9327F1AC}" type="presOf" srcId="{69AFFDB5-F698-4963-BAF5-938CA7280B36}" destId="{DC56654B-8EA0-4E1C-AF4B-AE30266EABA0}" srcOrd="0" destOrd="0" presId="urn:microsoft.com/office/officeart/2008/layout/AlternatingHexagons"/>
    <dgm:cxn modelId="{256F3ACE-B847-4418-9355-A5AE238B4ED4}" srcId="{4E284FC5-9266-491D-BA5D-8F5D521BD6B8}" destId="{1186E501-02C9-444E-BA4B-9CA47EE54D20}" srcOrd="1" destOrd="0" parTransId="{042DE3DE-B0B6-4027-8A09-C47EE7BA340F}" sibTransId="{E46C203A-DBC4-45C3-AB6C-297FE1248E6A}"/>
    <dgm:cxn modelId="{7A7976E7-48FB-441F-A82E-3F456C339E18}" type="presOf" srcId="{207A05EB-2D42-4747-9DCB-100516C89216}" destId="{00F81AA9-93F3-4916-81F9-824C39EFF0AE}" srcOrd="0" destOrd="0" presId="urn:microsoft.com/office/officeart/2008/layout/AlternatingHexagons"/>
    <dgm:cxn modelId="{486C4EEC-9410-4715-9330-DE6D15BB5373}" srcId="{4E284FC5-9266-491D-BA5D-8F5D521BD6B8}" destId="{A195A626-C6C7-435F-A791-3A732C042508}" srcOrd="3" destOrd="0" parTransId="{803EFA9C-8EF8-494D-BBE0-176EAC25739B}" sibTransId="{69AFFDB5-F698-4963-BAF5-938CA7280B36}"/>
    <dgm:cxn modelId="{F79F10F4-B59E-423E-87FF-7B08DA958DBB}" type="presOf" srcId="{E46C203A-DBC4-45C3-AB6C-297FE1248E6A}" destId="{D68E6EB3-13E8-4FC3-8F5C-D42D19FBDDA2}" srcOrd="0" destOrd="0" presId="urn:microsoft.com/office/officeart/2008/layout/AlternatingHexagons"/>
    <dgm:cxn modelId="{5CE12F95-61DC-4120-B232-771A16127BBD}" type="presParOf" srcId="{0CF73371-E09B-47C9-BC70-0A8FA5BCCAAD}" destId="{A340F530-AAA5-4540-A016-5FE7BC382116}" srcOrd="0" destOrd="0" presId="urn:microsoft.com/office/officeart/2008/layout/AlternatingHexagons"/>
    <dgm:cxn modelId="{813059DC-0238-4D94-B279-B660816C67AA}" type="presParOf" srcId="{A340F530-AAA5-4540-A016-5FE7BC382116}" destId="{00F81AA9-93F3-4916-81F9-824C39EFF0AE}" srcOrd="0" destOrd="0" presId="urn:microsoft.com/office/officeart/2008/layout/AlternatingHexagons"/>
    <dgm:cxn modelId="{B2F859F4-FA88-4A60-9F3B-378198612E9A}" type="presParOf" srcId="{A340F530-AAA5-4540-A016-5FE7BC382116}" destId="{23AA9A4F-FABC-4265-9335-CCE8D943E5E3}" srcOrd="1" destOrd="0" presId="urn:microsoft.com/office/officeart/2008/layout/AlternatingHexagons"/>
    <dgm:cxn modelId="{0E5C2DA2-7AB1-463D-AE3A-007EF2D30172}" type="presParOf" srcId="{A340F530-AAA5-4540-A016-5FE7BC382116}" destId="{6BB713E0-BE42-47D1-A694-E8DDF4EE96F2}" srcOrd="2" destOrd="0" presId="urn:microsoft.com/office/officeart/2008/layout/AlternatingHexagons"/>
    <dgm:cxn modelId="{70DA37CC-5B76-4C47-B0AA-224DA86C2851}" type="presParOf" srcId="{A340F530-AAA5-4540-A016-5FE7BC382116}" destId="{F82CF5EE-E87F-4C49-89AF-CB7EFB412BF2}" srcOrd="3" destOrd="0" presId="urn:microsoft.com/office/officeart/2008/layout/AlternatingHexagons"/>
    <dgm:cxn modelId="{E5AA58D7-99F9-4F2D-9820-5204F99FF63D}" type="presParOf" srcId="{A340F530-AAA5-4540-A016-5FE7BC382116}" destId="{D8FBC9D4-D1D2-4711-A33B-04483A59E482}" srcOrd="4" destOrd="0" presId="urn:microsoft.com/office/officeart/2008/layout/AlternatingHexagons"/>
    <dgm:cxn modelId="{4A044BA1-5BCA-4C33-A435-B8F5B4ED9940}" type="presParOf" srcId="{0CF73371-E09B-47C9-BC70-0A8FA5BCCAAD}" destId="{5B284707-9158-454A-9048-9DC4528E4E6F}" srcOrd="1" destOrd="0" presId="urn:microsoft.com/office/officeart/2008/layout/AlternatingHexagons"/>
    <dgm:cxn modelId="{FAF87A75-3362-4A1F-B165-A79F5B7F58D3}" type="presParOf" srcId="{0CF73371-E09B-47C9-BC70-0A8FA5BCCAAD}" destId="{8E887864-BB44-43A3-A7F0-D810A4A522DB}" srcOrd="2" destOrd="0" presId="urn:microsoft.com/office/officeart/2008/layout/AlternatingHexagons"/>
    <dgm:cxn modelId="{E8460720-F45F-49E8-BE2C-EE25C64620CF}" type="presParOf" srcId="{8E887864-BB44-43A3-A7F0-D810A4A522DB}" destId="{B662239B-285E-48A3-B61F-AAECE3E13672}" srcOrd="0" destOrd="0" presId="urn:microsoft.com/office/officeart/2008/layout/AlternatingHexagons"/>
    <dgm:cxn modelId="{087AFB76-AFA9-4FF0-B274-9BC9F88F8D4D}" type="presParOf" srcId="{8E887864-BB44-43A3-A7F0-D810A4A522DB}" destId="{2CBC8FAC-A12B-4D92-A4BD-D73F13D340CF}" srcOrd="1" destOrd="0" presId="urn:microsoft.com/office/officeart/2008/layout/AlternatingHexagons"/>
    <dgm:cxn modelId="{C1E52145-010D-483B-B641-2667B8DC98A3}" type="presParOf" srcId="{8E887864-BB44-43A3-A7F0-D810A4A522DB}" destId="{FA137F65-C5C9-489D-809B-7C9670F811D7}" srcOrd="2" destOrd="0" presId="urn:microsoft.com/office/officeart/2008/layout/AlternatingHexagons"/>
    <dgm:cxn modelId="{DAFCC453-AE92-45F8-8D77-9AD1F27458D7}" type="presParOf" srcId="{8E887864-BB44-43A3-A7F0-D810A4A522DB}" destId="{306D8267-CBC0-404B-AF01-B272D803C214}" srcOrd="3" destOrd="0" presId="urn:microsoft.com/office/officeart/2008/layout/AlternatingHexagons"/>
    <dgm:cxn modelId="{51165B04-AB0E-4021-B7C7-050C66A63506}" type="presParOf" srcId="{8E887864-BB44-43A3-A7F0-D810A4A522DB}" destId="{D68E6EB3-13E8-4FC3-8F5C-D42D19FBDDA2}" srcOrd="4" destOrd="0" presId="urn:microsoft.com/office/officeart/2008/layout/AlternatingHexagons"/>
    <dgm:cxn modelId="{5240B524-2872-411F-B298-5D3EDAC07DA7}" type="presParOf" srcId="{0CF73371-E09B-47C9-BC70-0A8FA5BCCAAD}" destId="{762A009F-4F95-4E92-87C2-BD8741609FAF}" srcOrd="3" destOrd="0" presId="urn:microsoft.com/office/officeart/2008/layout/AlternatingHexagons"/>
    <dgm:cxn modelId="{CD7AB56B-119E-46B0-AF6F-18FE7BFFC414}" type="presParOf" srcId="{0CF73371-E09B-47C9-BC70-0A8FA5BCCAAD}" destId="{93AC0F1A-84B9-44C7-8AC3-C9DBA1429C00}" srcOrd="4" destOrd="0" presId="urn:microsoft.com/office/officeart/2008/layout/AlternatingHexagons"/>
    <dgm:cxn modelId="{1CC951BC-5251-4DD3-98CA-61EF13EB10D8}" type="presParOf" srcId="{93AC0F1A-84B9-44C7-8AC3-C9DBA1429C00}" destId="{A99F046B-CCB5-47CC-A417-9F2C202376E3}" srcOrd="0" destOrd="0" presId="urn:microsoft.com/office/officeart/2008/layout/AlternatingHexagons"/>
    <dgm:cxn modelId="{0116676F-3C8A-4056-9C55-060426529756}" type="presParOf" srcId="{93AC0F1A-84B9-44C7-8AC3-C9DBA1429C00}" destId="{A1C04AFD-7E76-4F30-B8F3-CD5854F6E7F9}" srcOrd="1" destOrd="0" presId="urn:microsoft.com/office/officeart/2008/layout/AlternatingHexagons"/>
    <dgm:cxn modelId="{ED5EB9BF-312E-47FB-9336-A9C87EEA092D}" type="presParOf" srcId="{93AC0F1A-84B9-44C7-8AC3-C9DBA1429C00}" destId="{62F9B7D1-8DF2-415E-AD80-41ED412D3B24}" srcOrd="2" destOrd="0" presId="urn:microsoft.com/office/officeart/2008/layout/AlternatingHexagons"/>
    <dgm:cxn modelId="{BB76F018-C960-48CE-8C4B-1BE6DC16A6CF}" type="presParOf" srcId="{93AC0F1A-84B9-44C7-8AC3-C9DBA1429C00}" destId="{2BB2C844-3535-4500-8D45-8B0BAF7A2F8C}" srcOrd="3" destOrd="0" presId="urn:microsoft.com/office/officeart/2008/layout/AlternatingHexagons"/>
    <dgm:cxn modelId="{2F08B380-2C8D-43CB-9AFD-20CE1F5B4CDF}" type="presParOf" srcId="{93AC0F1A-84B9-44C7-8AC3-C9DBA1429C00}" destId="{1A2F5BF5-09FD-4784-A84F-32284F802C0D}" srcOrd="4" destOrd="0" presId="urn:microsoft.com/office/officeart/2008/layout/AlternatingHexagons"/>
    <dgm:cxn modelId="{8C191698-481C-481E-AE70-B48DC18FE7D8}" type="presParOf" srcId="{0CF73371-E09B-47C9-BC70-0A8FA5BCCAAD}" destId="{93C4DB78-BB58-4D92-AD70-52793542B8C6}" srcOrd="5" destOrd="0" presId="urn:microsoft.com/office/officeart/2008/layout/AlternatingHexagons"/>
    <dgm:cxn modelId="{2A9902DB-CB94-41D9-AFED-B208E081A368}" type="presParOf" srcId="{0CF73371-E09B-47C9-BC70-0A8FA5BCCAAD}" destId="{244A2E1C-9595-4E8E-8650-8A4689C14ECB}" srcOrd="6" destOrd="0" presId="urn:microsoft.com/office/officeart/2008/layout/AlternatingHexagons"/>
    <dgm:cxn modelId="{DE3E52E6-71D0-4681-A2F2-12B19CC8C93F}" type="presParOf" srcId="{244A2E1C-9595-4E8E-8650-8A4689C14ECB}" destId="{CC2E6CEC-5518-4643-B4DB-515B46FCBE3D}" srcOrd="0" destOrd="0" presId="urn:microsoft.com/office/officeart/2008/layout/AlternatingHexagons"/>
    <dgm:cxn modelId="{0C923710-9466-457D-80C4-49B592274589}" type="presParOf" srcId="{244A2E1C-9595-4E8E-8650-8A4689C14ECB}" destId="{F639AA61-CCD1-4EBE-9445-3FA55A767734}" srcOrd="1" destOrd="0" presId="urn:microsoft.com/office/officeart/2008/layout/AlternatingHexagons"/>
    <dgm:cxn modelId="{A814825E-DB4F-4ADB-9C76-EBA34D2F44E3}" type="presParOf" srcId="{244A2E1C-9595-4E8E-8650-8A4689C14ECB}" destId="{A8BFC4BB-BC64-41EF-B85F-44E585886EFF}" srcOrd="2" destOrd="0" presId="urn:microsoft.com/office/officeart/2008/layout/AlternatingHexagons"/>
    <dgm:cxn modelId="{C9B22825-4880-4E85-A1CB-1C7F5D4C5EA1}" type="presParOf" srcId="{244A2E1C-9595-4E8E-8650-8A4689C14ECB}" destId="{F37D8DB2-ED09-4DD6-B5BF-BD14AA57B150}" srcOrd="3" destOrd="0" presId="urn:microsoft.com/office/officeart/2008/layout/AlternatingHexagons"/>
    <dgm:cxn modelId="{9B76D1BF-4BA6-4D9C-83EF-C7ED5D1136AE}" type="presParOf" srcId="{244A2E1C-9595-4E8E-8650-8A4689C14ECB}" destId="{DC56654B-8EA0-4E1C-AF4B-AE30266EABA0}" srcOrd="4" destOrd="0" presId="urn:microsoft.com/office/officeart/2008/layout/AlternatingHexagon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A7D6D-786B-4769-9BCC-EE82C58821FB}">
      <dsp:nvSpPr>
        <dsp:cNvPr id="0" name=""/>
        <dsp:cNvSpPr/>
      </dsp:nvSpPr>
      <dsp:spPr>
        <a:xfrm rot="5400000">
          <a:off x="788890" y="2233753"/>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Seguridad</a:t>
          </a:r>
        </a:p>
        <a:p>
          <a:pPr marL="0" lvl="0" indent="0" algn="ctr" defTabSz="444500">
            <a:lnSpc>
              <a:spcPct val="90000"/>
            </a:lnSpc>
            <a:spcBef>
              <a:spcPct val="0"/>
            </a:spcBef>
            <a:spcAft>
              <a:spcPct val="35000"/>
            </a:spcAft>
            <a:buNone/>
          </a:pPr>
          <a:r>
            <a:rPr lang="es-ES" sz="1000" b="1" kern="1200" dirty="0"/>
            <a:t>4.146</a:t>
          </a:r>
        </a:p>
      </dsp:txBody>
      <dsp:txXfrm rot="-5400000">
        <a:off x="1043837" y="2349210"/>
        <a:ext cx="761185" cy="874926"/>
      </dsp:txXfrm>
    </dsp:sp>
    <dsp:sp modelId="{F863A573-2138-41C3-9B3F-B5C60A4DB85F}">
      <dsp:nvSpPr>
        <dsp:cNvPr id="0" name=""/>
        <dsp:cNvSpPr/>
      </dsp:nvSpPr>
      <dsp:spPr>
        <a:xfrm>
          <a:off x="4403136" y="256804"/>
          <a:ext cx="1418525" cy="762648"/>
        </a:xfrm>
        <a:prstGeom prst="rect">
          <a:avLst/>
        </a:prstGeom>
        <a:noFill/>
        <a:ln>
          <a:noFill/>
        </a:ln>
        <a:effectLst/>
      </dsp:spPr>
      <dsp:style>
        <a:lnRef idx="0">
          <a:scrgbClr r="0" g="0" b="0"/>
        </a:lnRef>
        <a:fillRef idx="0">
          <a:scrgbClr r="0" g="0" b="0"/>
        </a:fillRef>
        <a:effectRef idx="0">
          <a:scrgbClr r="0" g="0" b="0"/>
        </a:effectRef>
        <a:fontRef idx="minor"/>
      </dsp:style>
    </dsp:sp>
    <dsp:sp modelId="{2B6BD562-E1E6-4086-9B27-5E53551E33FE}">
      <dsp:nvSpPr>
        <dsp:cNvPr id="0" name=""/>
        <dsp:cNvSpPr/>
      </dsp:nvSpPr>
      <dsp:spPr>
        <a:xfrm rot="5400000">
          <a:off x="1986813" y="85208"/>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s-PE" sz="1000" kern="1200" dirty="0"/>
        </a:p>
        <a:p>
          <a:pPr marL="0" lvl="0" indent="0" algn="ctr" defTabSz="444500">
            <a:lnSpc>
              <a:spcPct val="90000"/>
            </a:lnSpc>
            <a:spcBef>
              <a:spcPct val="0"/>
            </a:spcBef>
            <a:spcAft>
              <a:spcPct val="35000"/>
            </a:spcAft>
            <a:buNone/>
          </a:pPr>
          <a:r>
            <a:rPr lang="es-ES" sz="1000" b="0" kern="1200" dirty="0"/>
            <a:t>TI y Sistemas</a:t>
          </a:r>
          <a:endParaRPr lang="es-ES" sz="1000" kern="1200" dirty="0"/>
        </a:p>
        <a:p>
          <a:pPr marL="0" lvl="0" indent="0" algn="ctr" defTabSz="444500">
            <a:lnSpc>
              <a:spcPct val="90000"/>
            </a:lnSpc>
            <a:spcBef>
              <a:spcPct val="0"/>
            </a:spcBef>
            <a:spcAft>
              <a:spcPct val="35000"/>
            </a:spcAft>
            <a:buNone/>
          </a:pPr>
          <a:r>
            <a:rPr lang="es-ES" sz="1000" b="1" kern="1200" dirty="0"/>
            <a:t>4.473</a:t>
          </a:r>
        </a:p>
      </dsp:txBody>
      <dsp:txXfrm rot="-5400000">
        <a:off x="2241760" y="200665"/>
        <a:ext cx="761185" cy="874926"/>
      </dsp:txXfrm>
    </dsp:sp>
    <dsp:sp modelId="{4D61A611-8212-4398-9C2B-395093578419}">
      <dsp:nvSpPr>
        <dsp:cNvPr id="0" name=""/>
        <dsp:cNvSpPr/>
      </dsp:nvSpPr>
      <dsp:spPr>
        <a:xfrm rot="5400000">
          <a:off x="2581678" y="1164101"/>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Finanzas y Tesorería</a:t>
          </a:r>
        </a:p>
        <a:p>
          <a:pPr marL="0" lvl="0" indent="0" algn="ctr" defTabSz="444500">
            <a:lnSpc>
              <a:spcPct val="90000"/>
            </a:lnSpc>
            <a:spcBef>
              <a:spcPct val="0"/>
            </a:spcBef>
            <a:spcAft>
              <a:spcPct val="35000"/>
            </a:spcAft>
            <a:buNone/>
          </a:pPr>
          <a:r>
            <a:rPr lang="es-ES" sz="1000" b="1" kern="1200" dirty="0"/>
            <a:t>4.399</a:t>
          </a:r>
        </a:p>
      </dsp:txBody>
      <dsp:txXfrm rot="-5400000">
        <a:off x="2836625" y="1279558"/>
        <a:ext cx="761185" cy="874926"/>
      </dsp:txXfrm>
    </dsp:sp>
    <dsp:sp modelId="{15683477-22B1-4AA5-836F-E939033C91C9}">
      <dsp:nvSpPr>
        <dsp:cNvPr id="0" name=""/>
        <dsp:cNvSpPr/>
      </dsp:nvSpPr>
      <dsp:spPr>
        <a:xfrm>
          <a:off x="1245773" y="1335697"/>
          <a:ext cx="1372766" cy="762648"/>
        </a:xfrm>
        <a:prstGeom prst="rect">
          <a:avLst/>
        </a:prstGeom>
        <a:noFill/>
        <a:ln>
          <a:noFill/>
        </a:ln>
        <a:effectLst/>
      </dsp:spPr>
      <dsp:style>
        <a:lnRef idx="0">
          <a:scrgbClr r="0" g="0" b="0"/>
        </a:lnRef>
        <a:fillRef idx="0">
          <a:scrgbClr r="0" g="0" b="0"/>
        </a:fillRef>
        <a:effectRef idx="0">
          <a:scrgbClr r="0" g="0" b="0"/>
        </a:effectRef>
        <a:fontRef idx="minor"/>
      </dsp:style>
    </dsp:sp>
    <dsp:sp modelId="{9DDFB0A9-0AC8-44B4-B70B-DA585DDD20AF}">
      <dsp:nvSpPr>
        <dsp:cNvPr id="0" name=""/>
        <dsp:cNvSpPr/>
      </dsp:nvSpPr>
      <dsp:spPr>
        <a:xfrm rot="5400000">
          <a:off x="1370164" y="3290211"/>
          <a:ext cx="1271080" cy="115619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ES" sz="1000" kern="1200" dirty="0"/>
            <a:t>Administración</a:t>
          </a:r>
        </a:p>
        <a:p>
          <a:pPr marL="0" lvl="0" indent="0" algn="ctr" defTabSz="444500">
            <a:lnSpc>
              <a:spcPct val="90000"/>
            </a:lnSpc>
            <a:spcBef>
              <a:spcPct val="0"/>
            </a:spcBef>
            <a:spcAft>
              <a:spcPct val="35000"/>
            </a:spcAft>
            <a:buNone/>
          </a:pPr>
          <a:r>
            <a:rPr lang="es-ES" sz="1000" b="1" kern="1200" dirty="0"/>
            <a:t>4.263</a:t>
          </a:r>
          <a:endParaRPr lang="es-ES" sz="950" b="1" kern="1200" dirty="0"/>
        </a:p>
      </dsp:txBody>
      <dsp:txXfrm rot="-5400000">
        <a:off x="1611596" y="3435044"/>
        <a:ext cx="788215" cy="866534"/>
      </dsp:txXfrm>
    </dsp:sp>
    <dsp:sp modelId="{38BDE2C7-CFEF-483E-A7DC-85049995000F}">
      <dsp:nvSpPr>
        <dsp:cNvPr id="0" name=""/>
        <dsp:cNvSpPr/>
      </dsp:nvSpPr>
      <dsp:spPr>
        <a:xfrm rot="5400000">
          <a:off x="1969606" y="4384891"/>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Compras</a:t>
          </a:r>
        </a:p>
        <a:p>
          <a:pPr marL="0" lvl="0" indent="0" algn="ctr" defTabSz="444500">
            <a:lnSpc>
              <a:spcPct val="90000"/>
            </a:lnSpc>
            <a:spcBef>
              <a:spcPct val="0"/>
            </a:spcBef>
            <a:spcAft>
              <a:spcPct val="35000"/>
            </a:spcAft>
            <a:buNone/>
          </a:pPr>
          <a:r>
            <a:rPr lang="es-ES" sz="1000" b="1" kern="1200" dirty="0"/>
            <a:t>3.437</a:t>
          </a:r>
        </a:p>
      </dsp:txBody>
      <dsp:txXfrm rot="-5400000">
        <a:off x="2224553" y="4500348"/>
        <a:ext cx="761185" cy="874926"/>
      </dsp:txXfrm>
    </dsp:sp>
    <dsp:sp modelId="{08887379-3BC1-432F-B112-F33DD29C1555}">
      <dsp:nvSpPr>
        <dsp:cNvPr id="0" name=""/>
        <dsp:cNvSpPr/>
      </dsp:nvSpPr>
      <dsp:spPr>
        <a:xfrm>
          <a:off x="4403136" y="2414589"/>
          <a:ext cx="1418525" cy="762648"/>
        </a:xfrm>
        <a:prstGeom prst="rect">
          <a:avLst/>
        </a:prstGeom>
        <a:noFill/>
        <a:ln>
          <a:noFill/>
        </a:ln>
        <a:effectLst/>
      </dsp:spPr>
      <dsp:style>
        <a:lnRef idx="0">
          <a:scrgbClr r="0" g="0" b="0"/>
        </a:lnRef>
        <a:fillRef idx="0">
          <a:scrgbClr r="0" g="0" b="0"/>
        </a:fillRef>
        <a:effectRef idx="0">
          <a:scrgbClr r="0" g="0" b="0"/>
        </a:effectRef>
        <a:fontRef idx="minor"/>
      </dsp:style>
    </dsp:sp>
    <dsp:sp modelId="{5D6E152B-FE07-4BF0-993A-A9EAAA950B18}">
      <dsp:nvSpPr>
        <dsp:cNvPr id="0" name=""/>
        <dsp:cNvSpPr/>
      </dsp:nvSpPr>
      <dsp:spPr>
        <a:xfrm rot="5400000">
          <a:off x="2578006" y="3306519"/>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PE" sz="1000" kern="1200" dirty="0"/>
            <a:t>Contabilidad</a:t>
          </a:r>
        </a:p>
        <a:p>
          <a:pPr marL="0" lvl="0" indent="0" algn="ctr" defTabSz="444500">
            <a:lnSpc>
              <a:spcPct val="90000"/>
            </a:lnSpc>
            <a:spcBef>
              <a:spcPct val="0"/>
            </a:spcBef>
            <a:spcAft>
              <a:spcPct val="35000"/>
            </a:spcAft>
            <a:buNone/>
          </a:pPr>
          <a:r>
            <a:rPr lang="es-PE" sz="1000" b="1" kern="1200" dirty="0"/>
            <a:t>4.387</a:t>
          </a:r>
        </a:p>
      </dsp:txBody>
      <dsp:txXfrm rot="-5400000">
        <a:off x="2832953" y="3421976"/>
        <a:ext cx="761185" cy="874926"/>
      </dsp:txXfrm>
    </dsp:sp>
    <dsp:sp modelId="{020250EB-FC22-4611-B014-E3CC1B43A738}">
      <dsp:nvSpPr>
        <dsp:cNvPr id="0" name=""/>
        <dsp:cNvSpPr/>
      </dsp:nvSpPr>
      <dsp:spPr>
        <a:xfrm rot="5400000">
          <a:off x="3183376" y="2224817"/>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Calidad</a:t>
          </a:r>
        </a:p>
        <a:p>
          <a:pPr marL="0" lvl="0" indent="0" algn="ctr" defTabSz="444500">
            <a:lnSpc>
              <a:spcPct val="90000"/>
            </a:lnSpc>
            <a:spcBef>
              <a:spcPct val="0"/>
            </a:spcBef>
            <a:spcAft>
              <a:spcPct val="35000"/>
            </a:spcAft>
            <a:buNone/>
          </a:pPr>
          <a:r>
            <a:rPr lang="es-ES" sz="1000" b="1" kern="1200" dirty="0"/>
            <a:t>4.335</a:t>
          </a:r>
        </a:p>
      </dsp:txBody>
      <dsp:txXfrm rot="-5400000">
        <a:off x="3438323" y="2340274"/>
        <a:ext cx="761185" cy="874926"/>
      </dsp:txXfrm>
    </dsp:sp>
    <dsp:sp modelId="{8400141B-0494-4E1D-B83D-03E15FF44F1F}">
      <dsp:nvSpPr>
        <dsp:cNvPr id="0" name=""/>
        <dsp:cNvSpPr/>
      </dsp:nvSpPr>
      <dsp:spPr>
        <a:xfrm>
          <a:off x="1245773" y="3493482"/>
          <a:ext cx="1372766" cy="762648"/>
        </a:xfrm>
        <a:prstGeom prst="rect">
          <a:avLst/>
        </a:prstGeom>
        <a:noFill/>
        <a:ln>
          <a:noFill/>
        </a:ln>
        <a:effectLst/>
      </dsp:spPr>
      <dsp:style>
        <a:lnRef idx="0">
          <a:scrgbClr r="0" g="0" b="0"/>
        </a:lnRef>
        <a:fillRef idx="0">
          <a:scrgbClr r="0" g="0" b="0"/>
        </a:fillRef>
        <a:effectRef idx="0">
          <a:scrgbClr r="0" g="0" b="0"/>
        </a:effectRef>
        <a:fontRef idx="minor"/>
      </dsp:style>
    </dsp:sp>
    <dsp:sp modelId="{6D1524F7-B8DA-4538-9019-C625691817A6}">
      <dsp:nvSpPr>
        <dsp:cNvPr id="0" name=""/>
        <dsp:cNvSpPr/>
      </dsp:nvSpPr>
      <dsp:spPr>
        <a:xfrm rot="5400000">
          <a:off x="1391839" y="1159245"/>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ES" sz="1000" b="0" kern="1200" dirty="0"/>
            <a:t>SIG</a:t>
          </a:r>
        </a:p>
        <a:p>
          <a:pPr marL="0" lvl="0" indent="0" algn="ctr" defTabSz="444500">
            <a:lnSpc>
              <a:spcPct val="90000"/>
            </a:lnSpc>
            <a:spcBef>
              <a:spcPct val="0"/>
            </a:spcBef>
            <a:spcAft>
              <a:spcPct val="35000"/>
            </a:spcAft>
            <a:buNone/>
          </a:pPr>
          <a:r>
            <a:rPr lang="es-ES" sz="1000" b="1" kern="1200" dirty="0"/>
            <a:t>4.230</a:t>
          </a:r>
        </a:p>
      </dsp:txBody>
      <dsp:txXfrm rot="-5400000">
        <a:off x="1646786" y="1274702"/>
        <a:ext cx="761185" cy="874926"/>
      </dsp:txXfrm>
    </dsp:sp>
    <dsp:sp modelId="{C5A8C3AD-4603-4683-9194-BEA701A3982F}">
      <dsp:nvSpPr>
        <dsp:cNvPr id="0" name=""/>
        <dsp:cNvSpPr/>
      </dsp:nvSpPr>
      <dsp:spPr>
        <a:xfrm rot="5400000">
          <a:off x="3162652" y="4403368"/>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ES" sz="1000" kern="1200" dirty="0"/>
            <a:t>Riesgos</a:t>
          </a:r>
        </a:p>
        <a:p>
          <a:pPr marL="0" lvl="0" indent="0" algn="ctr" defTabSz="444500">
            <a:lnSpc>
              <a:spcPct val="90000"/>
            </a:lnSpc>
            <a:spcBef>
              <a:spcPct val="0"/>
            </a:spcBef>
            <a:spcAft>
              <a:spcPct val="35000"/>
            </a:spcAft>
            <a:buNone/>
          </a:pPr>
          <a:r>
            <a:rPr lang="es-ES" sz="1000" b="1" kern="1200" dirty="0"/>
            <a:t>4.247</a:t>
          </a:r>
        </a:p>
      </dsp:txBody>
      <dsp:txXfrm rot="-5400000">
        <a:off x="3417599" y="4518825"/>
        <a:ext cx="761185" cy="874926"/>
      </dsp:txXfrm>
    </dsp:sp>
    <dsp:sp modelId="{3E341103-2F7E-4649-8275-CCF92DA5B07D}">
      <dsp:nvSpPr>
        <dsp:cNvPr id="0" name=""/>
        <dsp:cNvSpPr/>
      </dsp:nvSpPr>
      <dsp:spPr>
        <a:xfrm>
          <a:off x="4403136" y="4572375"/>
          <a:ext cx="1418525" cy="762648"/>
        </a:xfrm>
        <a:prstGeom prst="rect">
          <a:avLst/>
        </a:prstGeom>
        <a:noFill/>
        <a:ln>
          <a:noFill/>
        </a:ln>
        <a:effectLst/>
      </dsp:spPr>
      <dsp:style>
        <a:lnRef idx="0">
          <a:scrgbClr r="0" g="0" b="0"/>
        </a:lnRef>
        <a:fillRef idx="0">
          <a:scrgbClr r="0" g="0" b="0"/>
        </a:fillRef>
        <a:effectRef idx="0">
          <a:scrgbClr r="0" g="0" b="0"/>
        </a:effectRef>
        <a:fontRef idx="minor"/>
      </dsp:style>
    </dsp:sp>
    <dsp:sp modelId="{950B6E71-064C-4C7F-8C8F-FCC033755249}">
      <dsp:nvSpPr>
        <dsp:cNvPr id="0" name=""/>
        <dsp:cNvSpPr/>
      </dsp:nvSpPr>
      <dsp:spPr>
        <a:xfrm rot="5400000">
          <a:off x="777909" y="4394131"/>
          <a:ext cx="1271080" cy="1105839"/>
        </a:xfrm>
        <a:prstGeom prst="hexagon">
          <a:avLst>
            <a:gd name="adj" fmla="val 25000"/>
            <a:gd name="vf" fmla="val 11547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PE" sz="1000" kern="1200" dirty="0"/>
            <a:t>Control de Gestión</a:t>
          </a:r>
        </a:p>
        <a:p>
          <a:pPr marL="0" lvl="0" indent="0" algn="ctr" defTabSz="444500">
            <a:lnSpc>
              <a:spcPct val="90000"/>
            </a:lnSpc>
            <a:spcBef>
              <a:spcPct val="0"/>
            </a:spcBef>
            <a:spcAft>
              <a:spcPct val="35000"/>
            </a:spcAft>
            <a:buNone/>
          </a:pPr>
          <a:r>
            <a:rPr lang="es-PE" sz="1000" b="1" kern="1200" dirty="0"/>
            <a:t>4.337</a:t>
          </a:r>
        </a:p>
      </dsp:txBody>
      <dsp:txXfrm rot="-5400000">
        <a:off x="1032856" y="4509588"/>
        <a:ext cx="761185" cy="8749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F81AA9-93F3-4916-81F9-824C39EFF0AE}">
      <dsp:nvSpPr>
        <dsp:cNvPr id="0" name=""/>
        <dsp:cNvSpPr/>
      </dsp:nvSpPr>
      <dsp:spPr>
        <a:xfrm rot="5400000">
          <a:off x="3640753" y="136102"/>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t>TI y Sistemas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4.473</a:t>
          </a:r>
        </a:p>
      </dsp:txBody>
      <dsp:txXfrm rot="-5400000">
        <a:off x="3946782" y="274693"/>
        <a:ext cx="913704" cy="1050233"/>
      </dsp:txXfrm>
    </dsp:sp>
    <dsp:sp modelId="{23AA9A4F-FABC-4265-9335-CCE8D943E5E3}">
      <dsp:nvSpPr>
        <dsp:cNvPr id="0" name=""/>
        <dsp:cNvSpPr/>
      </dsp:nvSpPr>
      <dsp:spPr>
        <a:xfrm>
          <a:off x="5107622" y="309001"/>
          <a:ext cx="1702752" cy="915458"/>
        </a:xfrm>
        <a:prstGeom prst="rect">
          <a:avLst/>
        </a:prstGeom>
        <a:noFill/>
        <a:ln>
          <a:noFill/>
        </a:ln>
        <a:effectLst/>
      </dsp:spPr>
      <dsp:style>
        <a:lnRef idx="0">
          <a:scrgbClr r="0" g="0" b="0"/>
        </a:lnRef>
        <a:fillRef idx="0">
          <a:scrgbClr r="0" g="0" b="0"/>
        </a:fillRef>
        <a:effectRef idx="0">
          <a:scrgbClr r="0" g="0" b="0"/>
        </a:effectRef>
        <a:fontRef idx="minor"/>
      </dsp:style>
    </dsp:sp>
    <dsp:sp modelId="{D8FBC9D4-D1D2-4711-A33B-04483A59E482}">
      <dsp:nvSpPr>
        <dsp:cNvPr id="0" name=""/>
        <dsp:cNvSpPr/>
      </dsp:nvSpPr>
      <dsp:spPr>
        <a:xfrm rot="5400000">
          <a:off x="2927573" y="3964411"/>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Compras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3.437</a:t>
          </a:r>
        </a:p>
      </dsp:txBody>
      <dsp:txXfrm rot="-5400000">
        <a:off x="3233602" y="4103002"/>
        <a:ext cx="913704" cy="1050233"/>
      </dsp:txXfrm>
    </dsp:sp>
    <dsp:sp modelId="{B662239B-285E-48A3-B61F-AAECE3E13672}">
      <dsp:nvSpPr>
        <dsp:cNvPr id="0" name=""/>
        <dsp:cNvSpPr/>
      </dsp:nvSpPr>
      <dsp:spPr>
        <a:xfrm rot="5400000">
          <a:off x="2921202" y="1398092"/>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ClrTx/>
            <a:buSzPts val="1000"/>
            <a:buFont typeface="Arial" panose="020B0604020202020204" pitchFamily="34" charset="0"/>
            <a:buNone/>
          </a:pPr>
          <a:r>
            <a:rPr lang="es-PE" sz="1000" kern="1200" dirty="0"/>
            <a:t>Finanzas y Tesorería</a:t>
          </a:r>
        </a:p>
        <a:p>
          <a:pPr marL="0" lvl="0" indent="0" algn="ctr" defTabSz="444500">
            <a:lnSpc>
              <a:spcPct val="90000"/>
            </a:lnSpc>
            <a:spcBef>
              <a:spcPct val="0"/>
            </a:spcBef>
            <a:spcAft>
              <a:spcPct val="35000"/>
            </a:spcAft>
            <a:buClrTx/>
            <a:buSzPts val="1000"/>
            <a:buFont typeface="Arial" panose="020B0604020202020204" pitchFamily="34" charset="0"/>
            <a:buNone/>
          </a:pPr>
          <a:r>
            <a:rPr lang="es-PE" sz="1000" b="1" kern="1200" dirty="0">
              <a:solidFill>
                <a:prstClr val="black">
                  <a:hueOff val="0"/>
                  <a:satOff val="0"/>
                  <a:lumOff val="0"/>
                  <a:alphaOff val="0"/>
                </a:prstClr>
              </a:solidFill>
              <a:latin typeface="Calibri" panose="020F0502020204030204"/>
              <a:ea typeface="+mn-ea"/>
              <a:cs typeface="+mn-cs"/>
            </a:rPr>
            <a:t>4.399</a:t>
          </a:r>
        </a:p>
      </dsp:txBody>
      <dsp:txXfrm rot="-5400000">
        <a:off x="3227231" y="1536683"/>
        <a:ext cx="913704" cy="1050233"/>
      </dsp:txXfrm>
    </dsp:sp>
    <dsp:sp modelId="{2CBC8FAC-A12B-4D92-A4BD-D73F13D340CF}">
      <dsp:nvSpPr>
        <dsp:cNvPr id="0" name=""/>
        <dsp:cNvSpPr/>
      </dsp:nvSpPr>
      <dsp:spPr>
        <a:xfrm>
          <a:off x="1317625" y="1604070"/>
          <a:ext cx="1647825" cy="915458"/>
        </a:xfrm>
        <a:prstGeom prst="rect">
          <a:avLst/>
        </a:prstGeom>
        <a:noFill/>
        <a:ln>
          <a:noFill/>
        </a:ln>
        <a:effectLst/>
      </dsp:spPr>
      <dsp:style>
        <a:lnRef idx="0">
          <a:scrgbClr r="0" g="0" b="0"/>
        </a:lnRef>
        <a:fillRef idx="0">
          <a:scrgbClr r="0" g="0" b="0"/>
        </a:fillRef>
        <a:effectRef idx="0">
          <a:scrgbClr r="0" g="0" b="0"/>
        </a:effectRef>
        <a:fontRef idx="minor"/>
      </dsp:style>
    </dsp:sp>
    <dsp:sp modelId="{D68E6EB3-13E8-4FC3-8F5C-D42D19FBDDA2}">
      <dsp:nvSpPr>
        <dsp:cNvPr id="0" name=""/>
        <dsp:cNvSpPr/>
      </dsp:nvSpPr>
      <dsp:spPr>
        <a:xfrm rot="5400000">
          <a:off x="4327094" y="1395147"/>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Legal</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4.336</a:t>
          </a:r>
        </a:p>
      </dsp:txBody>
      <dsp:txXfrm rot="-5400000">
        <a:off x="4633123" y="1533738"/>
        <a:ext cx="913704" cy="1050233"/>
      </dsp:txXfrm>
    </dsp:sp>
    <dsp:sp modelId="{A99F046B-CCB5-47CC-A417-9F2C202376E3}">
      <dsp:nvSpPr>
        <dsp:cNvPr id="0" name=""/>
        <dsp:cNvSpPr/>
      </dsp:nvSpPr>
      <dsp:spPr>
        <a:xfrm rot="5400000">
          <a:off x="3640753" y="2693160"/>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Contabilidad</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4.387</a:t>
          </a:r>
        </a:p>
      </dsp:txBody>
      <dsp:txXfrm rot="-5400000">
        <a:off x="3946782" y="2831751"/>
        <a:ext cx="913704" cy="1050233"/>
      </dsp:txXfrm>
    </dsp:sp>
    <dsp:sp modelId="{A1C04AFD-7E76-4F30-B8F3-CD5854F6E7F9}">
      <dsp:nvSpPr>
        <dsp:cNvPr id="0" name=""/>
        <dsp:cNvSpPr/>
      </dsp:nvSpPr>
      <dsp:spPr>
        <a:xfrm>
          <a:off x="5107622" y="2899138"/>
          <a:ext cx="1702752" cy="915458"/>
        </a:xfrm>
        <a:prstGeom prst="rect">
          <a:avLst/>
        </a:prstGeom>
        <a:noFill/>
        <a:ln>
          <a:noFill/>
        </a:ln>
        <a:effectLst/>
      </dsp:spPr>
      <dsp:style>
        <a:lnRef idx="0">
          <a:scrgbClr r="0" g="0" b="0"/>
        </a:lnRef>
        <a:fillRef idx="0">
          <a:scrgbClr r="0" g="0" b="0"/>
        </a:fillRef>
        <a:effectRef idx="0">
          <a:scrgbClr r="0" g="0" b="0"/>
        </a:effectRef>
        <a:fontRef idx="minor"/>
      </dsp:style>
    </dsp:sp>
    <dsp:sp modelId="{1A2F5BF5-09FD-4784-A84F-32284F802C0D}">
      <dsp:nvSpPr>
        <dsp:cNvPr id="0" name=""/>
        <dsp:cNvSpPr/>
      </dsp:nvSpPr>
      <dsp:spPr>
        <a:xfrm rot="5400000">
          <a:off x="2207145" y="2693160"/>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Administración</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4.263</a:t>
          </a:r>
        </a:p>
      </dsp:txBody>
      <dsp:txXfrm rot="-5400000">
        <a:off x="2513174" y="2831751"/>
        <a:ext cx="913704" cy="1050233"/>
      </dsp:txXfrm>
    </dsp:sp>
    <dsp:sp modelId="{CC2E6CEC-5518-4643-B4DB-515B46FCBE3D}">
      <dsp:nvSpPr>
        <dsp:cNvPr id="0" name=""/>
        <dsp:cNvSpPr/>
      </dsp:nvSpPr>
      <dsp:spPr>
        <a:xfrm rot="5400000">
          <a:off x="4351863" y="3955150"/>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Riesgos</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4.247</a:t>
          </a:r>
        </a:p>
      </dsp:txBody>
      <dsp:txXfrm rot="-5400000">
        <a:off x="4657892" y="4093741"/>
        <a:ext cx="913704" cy="1050233"/>
      </dsp:txXfrm>
    </dsp:sp>
    <dsp:sp modelId="{F639AA61-CCD1-4EBE-9445-3FA55A767734}">
      <dsp:nvSpPr>
        <dsp:cNvPr id="0" name=""/>
        <dsp:cNvSpPr/>
      </dsp:nvSpPr>
      <dsp:spPr>
        <a:xfrm>
          <a:off x="1317625" y="4194206"/>
          <a:ext cx="1647825" cy="915458"/>
        </a:xfrm>
        <a:prstGeom prst="rect">
          <a:avLst/>
        </a:prstGeom>
        <a:noFill/>
        <a:ln>
          <a:noFill/>
        </a:ln>
        <a:effectLst/>
      </dsp:spPr>
      <dsp:style>
        <a:lnRef idx="0">
          <a:scrgbClr r="0" g="0" b="0"/>
        </a:lnRef>
        <a:fillRef idx="0">
          <a:scrgbClr r="0" g="0" b="0"/>
        </a:fillRef>
        <a:effectRef idx="0">
          <a:scrgbClr r="0" g="0" b="0"/>
        </a:effectRef>
        <a:fontRef idx="minor"/>
      </dsp:style>
    </dsp:sp>
    <dsp:sp modelId="{DC56654B-8EA0-4E1C-AF4B-AE30266EABA0}">
      <dsp:nvSpPr>
        <dsp:cNvPr id="0" name=""/>
        <dsp:cNvSpPr/>
      </dsp:nvSpPr>
      <dsp:spPr>
        <a:xfrm rot="5400000">
          <a:off x="5043048" y="2661577"/>
          <a:ext cx="1525763" cy="1327414"/>
        </a:xfrm>
        <a:prstGeom prst="hexagon">
          <a:avLst>
            <a:gd name="adj" fmla="val 25000"/>
            <a:gd name="vf" fmla="val 115470"/>
          </a:avLst>
        </a:prstGeom>
        <a:solidFill>
          <a:prstClr val="white">
            <a:hueOff val="0"/>
            <a:satOff val="0"/>
            <a:lumOff val="0"/>
            <a:alphaOff val="0"/>
          </a:prstClr>
        </a:solidFill>
        <a:ln w="19050" cap="flat" cmpd="sng" algn="ctr">
          <a:solidFill>
            <a:srgbClr val="70AD47">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PE" sz="1000" kern="1200" dirty="0">
              <a:solidFill>
                <a:prstClr val="black">
                  <a:hueOff val="0"/>
                  <a:satOff val="0"/>
                  <a:lumOff val="0"/>
                  <a:alphaOff val="0"/>
                </a:prstClr>
              </a:solidFill>
              <a:latin typeface="Calibri" panose="020F0502020204030204"/>
              <a:ea typeface="+mn-ea"/>
              <a:cs typeface="+mn-cs"/>
            </a:rPr>
            <a:t>Control de Gestión</a:t>
          </a:r>
        </a:p>
        <a:p>
          <a:pPr marL="0" lvl="0" indent="0" algn="ctr" defTabSz="444500">
            <a:lnSpc>
              <a:spcPct val="90000"/>
            </a:lnSpc>
            <a:spcBef>
              <a:spcPct val="0"/>
            </a:spcBef>
            <a:spcAft>
              <a:spcPct val="35000"/>
            </a:spcAft>
            <a:buNone/>
          </a:pPr>
          <a:r>
            <a:rPr lang="es-PE" sz="1000" b="1" kern="1200" dirty="0">
              <a:solidFill>
                <a:prstClr val="black">
                  <a:hueOff val="0"/>
                  <a:satOff val="0"/>
                  <a:lumOff val="0"/>
                  <a:alphaOff val="0"/>
                </a:prstClr>
              </a:solidFill>
              <a:latin typeface="Calibri" panose="020F0502020204030204"/>
              <a:ea typeface="+mn-ea"/>
              <a:cs typeface="+mn-cs"/>
            </a:rPr>
            <a:t>4.337</a:t>
          </a:r>
        </a:p>
      </dsp:txBody>
      <dsp:txXfrm rot="-5400000">
        <a:off x="5349077" y="2800168"/>
        <a:ext cx="913704" cy="1050233"/>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s-ES_tradnl"/>
          </a:p>
        </p:txBody>
      </p:sp>
      <p:sp>
        <p:nvSpPr>
          <p:cNvPr id="3" name="Marcador de fecha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98EB0547-FCB6-A249-8ECF-15FA698D7B3A}" type="datetimeFigureOut">
              <a:rPr lang="es-ES_tradnl" smtClean="0"/>
              <a:t>03/01/2025</a:t>
            </a:fld>
            <a:endParaRPr lang="es-ES_tradnl"/>
          </a:p>
        </p:txBody>
      </p:sp>
      <p:sp>
        <p:nvSpPr>
          <p:cNvPr id="4" name="Marcador de imagen de diapositiva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s-ES_tradnl"/>
          </a:p>
        </p:txBody>
      </p:sp>
      <p:sp>
        <p:nvSpPr>
          <p:cNvPr id="5" name="Marcador de notas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6" name="Marcador de pie de página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s-ES_tradnl"/>
          </a:p>
        </p:txBody>
      </p:sp>
      <p:sp>
        <p:nvSpPr>
          <p:cNvPr id="7" name="Marcador de número de diapositiva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4ADE2EC9-87F0-BC43-82D4-950CAEFCB2C1}" type="slidenum">
              <a:rPr lang="es-ES_tradnl" smtClean="0"/>
              <a:t>‹Nº›</a:t>
            </a:fld>
            <a:endParaRPr lang="es-ES_tradnl"/>
          </a:p>
        </p:txBody>
      </p:sp>
    </p:spTree>
    <p:extLst>
      <p:ext uri="{BB962C8B-B14F-4D97-AF65-F5344CB8AC3E}">
        <p14:creationId xmlns:p14="http://schemas.microsoft.com/office/powerpoint/2010/main" val="224993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B9A75FB-65AC-AC41-84B9-6C116412F2AC}" type="datetimeFigureOut">
              <a:rPr lang="es-ES_tradnl" smtClean="0"/>
              <a:t>03/01/2025</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CDE6F2AA-4381-1D4B-B554-52F8CA63EE4B}" type="slidenum">
              <a:rPr lang="es-ES_tradnl" smtClean="0"/>
              <a:t>‹Nº›</a:t>
            </a:fld>
            <a:endParaRPr lang="es-ES_tradnl"/>
          </a:p>
        </p:txBody>
      </p:sp>
    </p:spTree>
    <p:extLst>
      <p:ext uri="{BB962C8B-B14F-4D97-AF65-F5344CB8AC3E}">
        <p14:creationId xmlns:p14="http://schemas.microsoft.com/office/powerpoint/2010/main" val="2473737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CB9A75FB-65AC-AC41-84B9-6C116412F2AC}" type="datetimeFigureOut">
              <a:rPr lang="es-ES_tradnl" smtClean="0"/>
              <a:t>03/01/2025</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CDE6F2AA-4381-1D4B-B554-52F8CA63EE4B}" type="slidenum">
              <a:rPr lang="es-ES_tradnl" smtClean="0"/>
              <a:t>‹Nº›</a:t>
            </a:fld>
            <a:endParaRPr lang="es-ES_tradnl"/>
          </a:p>
        </p:txBody>
      </p:sp>
    </p:spTree>
    <p:extLst>
      <p:ext uri="{BB962C8B-B14F-4D97-AF65-F5344CB8AC3E}">
        <p14:creationId xmlns:p14="http://schemas.microsoft.com/office/powerpoint/2010/main" val="26364050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9A75FB-65AC-AC41-84B9-6C116412F2AC}" type="datetimeFigureOut">
              <a:rPr lang="es-ES_tradnl" smtClean="0"/>
              <a:t>03/01/2025</a:t>
            </a:fld>
            <a:endParaRPr lang="es-ES_trad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E6F2AA-4381-1D4B-B554-52F8CA63EE4B}" type="slidenum">
              <a:rPr lang="es-ES_tradnl" smtClean="0"/>
              <a:t>‹Nº›</a:t>
            </a:fld>
            <a:endParaRPr lang="es-ES_tradnl"/>
          </a:p>
        </p:txBody>
      </p:sp>
    </p:spTree>
    <p:extLst>
      <p:ext uri="{BB962C8B-B14F-4D97-AF65-F5344CB8AC3E}">
        <p14:creationId xmlns:p14="http://schemas.microsoft.com/office/powerpoint/2010/main" val="411588266"/>
      </p:ext>
    </p:extLst>
  </p:cSld>
  <p:clrMap bg1="lt1" tx1="dk1" bg2="lt2" tx2="dk2" accent1="accent1" accent2="accent2" accent3="accent3" accent4="accent4" accent5="accent5" accent6="accent6" hlink="hlink" folHlink="folHlink"/>
  <p:sldLayoutIdLst>
    <p:sldLayoutId id="2147483740" r:id="rId1"/>
    <p:sldLayoutId id="2147483741"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 Target="slide9.xml"/><Relationship Id="rId7" Type="http://schemas.openxmlformats.org/officeDocument/2006/relationships/diagramColors" Target="../diagrams/colors2.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chart" Target="../charts/chart8.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9.xml"/><Relationship Id="rId1" Type="http://schemas.openxmlformats.org/officeDocument/2006/relationships/slideLayout" Target="../slideLayouts/slideLayout2.xml"/><Relationship Id="rId5" Type="http://schemas.openxmlformats.org/officeDocument/2006/relationships/chart" Target="../charts/chart10.xml"/><Relationship Id="rId4" Type="http://schemas.openxmlformats.org/officeDocument/2006/relationships/slide" Target="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1.xml"/><Relationship Id="rId1" Type="http://schemas.openxmlformats.org/officeDocument/2006/relationships/slideLayout" Target="../slideLayouts/slideLayout2.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slide" Target="slide9.xml"/></Relationships>
</file>

<file path=ppt/slides/_rels/slide1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8" Type="http://schemas.openxmlformats.org/officeDocument/2006/relationships/chart" Target="../charts/chart18.xml"/><Relationship Id="rId3" Type="http://schemas.openxmlformats.org/officeDocument/2006/relationships/slide" Target="slide13.xml"/><Relationship Id="rId7" Type="http://schemas.openxmlformats.org/officeDocument/2006/relationships/chart" Target="../charts/chart17.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chart" Target="../charts/chart14.xml"/><Relationship Id="rId9" Type="http://schemas.openxmlformats.org/officeDocument/2006/relationships/chart" Target="../charts/chart19.xml"/></Relationships>
</file>

<file path=ppt/slides/_rels/slide15.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slide" Target="slide3.xml"/></Relationships>
</file>

<file path=ppt/slides/_rels/slide17.xml.rels><?xml version="1.0" encoding="UTF-8" standalone="yes"?>
<Relationships xmlns="http://schemas.openxmlformats.org/package/2006/relationships"><Relationship Id="rId8" Type="http://schemas.openxmlformats.org/officeDocument/2006/relationships/chart" Target="../charts/chart24.xml"/><Relationship Id="rId3" Type="http://schemas.openxmlformats.org/officeDocument/2006/relationships/slide" Target="slide16.xml"/><Relationship Id="rId7" Type="http://schemas.openxmlformats.org/officeDocument/2006/relationships/chart" Target="../charts/chart23.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_rels/slide18.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chart" Target="../charts/chart29.xml"/><Relationship Id="rId3" Type="http://schemas.openxmlformats.org/officeDocument/2006/relationships/slide" Target="slide19.xml"/><Relationship Id="rId7" Type="http://schemas.openxmlformats.org/officeDocument/2006/relationships/chart" Target="../charts/chart28.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27.xml"/><Relationship Id="rId5" Type="http://schemas.openxmlformats.org/officeDocument/2006/relationships/chart" Target="../charts/chart26.xml"/><Relationship Id="rId4" Type="http://schemas.openxmlformats.org/officeDocument/2006/relationships/chart" Target="../charts/chart25.xml"/></Relationships>
</file>

<file path=ppt/slides/_rels/slide21.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8" Type="http://schemas.openxmlformats.org/officeDocument/2006/relationships/chart" Target="../charts/chart34.xml"/><Relationship Id="rId3" Type="http://schemas.openxmlformats.org/officeDocument/2006/relationships/slide" Target="slide22.xml"/><Relationship Id="rId7" Type="http://schemas.openxmlformats.org/officeDocument/2006/relationships/chart" Target="../charts/chart33.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32.xml"/><Relationship Id="rId5" Type="http://schemas.openxmlformats.org/officeDocument/2006/relationships/chart" Target="../charts/chart31.xml"/><Relationship Id="rId4" Type="http://schemas.openxmlformats.org/officeDocument/2006/relationships/chart" Target="../charts/chart30.xml"/><Relationship Id="rId9" Type="http://schemas.openxmlformats.org/officeDocument/2006/relationships/chart" Target="../charts/chart35.xml"/></Relationships>
</file>

<file path=ppt/slides/_rels/slide24.xml.rels><?xml version="1.0" encoding="UTF-8" standalone="yes"?>
<Relationships xmlns="http://schemas.openxmlformats.org/package/2006/relationships"><Relationship Id="rId3" Type="http://schemas.openxmlformats.org/officeDocument/2006/relationships/slide" Target="slide2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 Target="slide2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8" Type="http://schemas.openxmlformats.org/officeDocument/2006/relationships/chart" Target="../charts/chart40.xml"/><Relationship Id="rId3" Type="http://schemas.openxmlformats.org/officeDocument/2006/relationships/slide" Target="slide19.xml"/><Relationship Id="rId7" Type="http://schemas.openxmlformats.org/officeDocument/2006/relationships/chart" Target="../charts/chart39.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38.xml"/><Relationship Id="rId5" Type="http://schemas.openxmlformats.org/officeDocument/2006/relationships/chart" Target="../charts/chart37.xml"/><Relationship Id="rId4" Type="http://schemas.openxmlformats.org/officeDocument/2006/relationships/chart" Target="../charts/chart36.xml"/></Relationships>
</file>

<file path=ppt/slides/_rels/slide28.xml.rels><?xml version="1.0" encoding="UTF-8" standalone="yes"?>
<Relationships xmlns="http://schemas.openxmlformats.org/package/2006/relationships"><Relationship Id="rId3" Type="http://schemas.openxmlformats.org/officeDocument/2006/relationships/slide" Target="slide26.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slide" Target="slide22.xml"/><Relationship Id="rId13" Type="http://schemas.openxmlformats.org/officeDocument/2006/relationships/slide" Target="slide39.xml"/><Relationship Id="rId3" Type="http://schemas.openxmlformats.org/officeDocument/2006/relationships/slide" Target="slide4.xml"/><Relationship Id="rId7" Type="http://schemas.openxmlformats.org/officeDocument/2006/relationships/slide" Target="slide19.xml"/><Relationship Id="rId12" Type="http://schemas.openxmlformats.org/officeDocument/2006/relationships/slide" Target="slide36.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slide" Target="slide16.xml"/><Relationship Id="rId11" Type="http://schemas.openxmlformats.org/officeDocument/2006/relationships/slide" Target="slide32.xml"/><Relationship Id="rId5" Type="http://schemas.openxmlformats.org/officeDocument/2006/relationships/slide" Target="slide13.xml"/><Relationship Id="rId15" Type="http://schemas.openxmlformats.org/officeDocument/2006/relationships/slide" Target="slide48.xml"/><Relationship Id="rId10" Type="http://schemas.openxmlformats.org/officeDocument/2006/relationships/slide" Target="slide29.xml"/><Relationship Id="rId4" Type="http://schemas.openxmlformats.org/officeDocument/2006/relationships/slide" Target="slide9.xml"/><Relationship Id="rId9" Type="http://schemas.openxmlformats.org/officeDocument/2006/relationships/slide" Target="slide26.xml"/><Relationship Id="rId14" Type="http://schemas.openxmlformats.org/officeDocument/2006/relationships/slide" Target="slide42.xml"/></Relationships>
</file>

<file path=ppt/slides/_rels/slide30.xml.rels><?xml version="1.0" encoding="UTF-8" standalone="yes"?>
<Relationships xmlns="http://schemas.openxmlformats.org/package/2006/relationships"><Relationship Id="rId8" Type="http://schemas.openxmlformats.org/officeDocument/2006/relationships/chart" Target="../charts/chart45.xml"/><Relationship Id="rId3" Type="http://schemas.openxmlformats.org/officeDocument/2006/relationships/slide" Target="slide19.xml"/><Relationship Id="rId7" Type="http://schemas.openxmlformats.org/officeDocument/2006/relationships/chart" Target="../charts/chart44.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43.xml"/><Relationship Id="rId5" Type="http://schemas.openxmlformats.org/officeDocument/2006/relationships/chart" Target="../charts/chart42.xml"/><Relationship Id="rId4" Type="http://schemas.openxmlformats.org/officeDocument/2006/relationships/chart" Target="../charts/chart41.xml"/><Relationship Id="rId9" Type="http://schemas.openxmlformats.org/officeDocument/2006/relationships/chart" Target="../charts/chart46.xml"/></Relationships>
</file>

<file path=ppt/slides/_rels/slide31.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8" Type="http://schemas.openxmlformats.org/officeDocument/2006/relationships/chart" Target="../charts/chart51.xml"/><Relationship Id="rId3" Type="http://schemas.openxmlformats.org/officeDocument/2006/relationships/slide" Target="slide19.xml"/><Relationship Id="rId7" Type="http://schemas.openxmlformats.org/officeDocument/2006/relationships/chart" Target="../charts/chart50.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49.xml"/><Relationship Id="rId5" Type="http://schemas.openxmlformats.org/officeDocument/2006/relationships/chart" Target="../charts/chart48.xml"/><Relationship Id="rId4" Type="http://schemas.openxmlformats.org/officeDocument/2006/relationships/chart" Target="../charts/chart47.xml"/><Relationship Id="rId9" Type="http://schemas.openxmlformats.org/officeDocument/2006/relationships/chart" Target="../charts/chart52.xml"/></Relationships>
</file>

<file path=ppt/slides/_rels/slide34.xml.rels><?xml version="1.0" encoding="UTF-8" standalone="yes"?>
<Relationships xmlns="http://schemas.openxmlformats.org/package/2006/relationships"><Relationship Id="rId3" Type="http://schemas.openxmlformats.org/officeDocument/2006/relationships/slide" Target="slide3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 Target="slide3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7.xml.rels><?xml version="1.0" encoding="UTF-8" standalone="yes"?>
<Relationships xmlns="http://schemas.openxmlformats.org/package/2006/relationships"><Relationship Id="rId8" Type="http://schemas.openxmlformats.org/officeDocument/2006/relationships/chart" Target="../charts/chart57.xml"/><Relationship Id="rId3" Type="http://schemas.openxmlformats.org/officeDocument/2006/relationships/slide" Target="slide19.xml"/><Relationship Id="rId7" Type="http://schemas.openxmlformats.org/officeDocument/2006/relationships/chart" Target="../charts/chart56.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55.xml"/><Relationship Id="rId5" Type="http://schemas.openxmlformats.org/officeDocument/2006/relationships/chart" Target="../charts/chart54.xml"/><Relationship Id="rId4" Type="http://schemas.openxmlformats.org/officeDocument/2006/relationships/chart" Target="../charts/chart53.xml"/><Relationship Id="rId9" Type="http://schemas.openxmlformats.org/officeDocument/2006/relationships/chart" Target="../charts/chart58.xml"/></Relationships>
</file>

<file path=ppt/slides/_rels/slide38.xml.rels><?xml version="1.0" encoding="UTF-8" standalone="yes"?>
<Relationships xmlns="http://schemas.openxmlformats.org/package/2006/relationships"><Relationship Id="rId3" Type="http://schemas.openxmlformats.org/officeDocument/2006/relationships/slide" Target="slide36.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slide" Target="slide3.xml"/></Relationships>
</file>

<file path=ppt/slides/_rels/slide40.xml.rels><?xml version="1.0" encoding="UTF-8" standalone="yes"?>
<Relationships xmlns="http://schemas.openxmlformats.org/package/2006/relationships"><Relationship Id="rId8" Type="http://schemas.openxmlformats.org/officeDocument/2006/relationships/chart" Target="../charts/chart63.xml"/><Relationship Id="rId3" Type="http://schemas.openxmlformats.org/officeDocument/2006/relationships/slide" Target="slide19.xml"/><Relationship Id="rId7" Type="http://schemas.openxmlformats.org/officeDocument/2006/relationships/chart" Target="../charts/chart62.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61.xml"/><Relationship Id="rId5" Type="http://schemas.openxmlformats.org/officeDocument/2006/relationships/chart" Target="../charts/chart60.xml"/><Relationship Id="rId4" Type="http://schemas.openxmlformats.org/officeDocument/2006/relationships/chart" Target="../charts/chart59.xml"/><Relationship Id="rId9" Type="http://schemas.openxmlformats.org/officeDocument/2006/relationships/chart" Target="../charts/chart64.xml"/></Relationships>
</file>

<file path=ppt/slides/_rels/slide41.xml.rels><?xml version="1.0" encoding="UTF-8" standalone="yes"?>
<Relationships xmlns="http://schemas.openxmlformats.org/package/2006/relationships"><Relationship Id="rId3" Type="http://schemas.openxmlformats.org/officeDocument/2006/relationships/slide" Target="slide39.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slide" Target="slide3.xml"/></Relationships>
</file>

<file path=ppt/slides/_rels/slide43.xml.rels><?xml version="1.0" encoding="UTF-8" standalone="yes"?>
<Relationships xmlns="http://schemas.openxmlformats.org/package/2006/relationships"><Relationship Id="rId8" Type="http://schemas.openxmlformats.org/officeDocument/2006/relationships/chart" Target="../charts/chart69.xml"/><Relationship Id="rId3" Type="http://schemas.openxmlformats.org/officeDocument/2006/relationships/slide" Target="slide19.xml"/><Relationship Id="rId7" Type="http://schemas.openxmlformats.org/officeDocument/2006/relationships/chart" Target="../charts/chart68.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67.xml"/><Relationship Id="rId5" Type="http://schemas.openxmlformats.org/officeDocument/2006/relationships/chart" Target="../charts/chart66.xml"/><Relationship Id="rId4" Type="http://schemas.openxmlformats.org/officeDocument/2006/relationships/chart" Target="../charts/chart65.xml"/><Relationship Id="rId9" Type="http://schemas.openxmlformats.org/officeDocument/2006/relationships/chart" Target="../charts/chart70.xml"/></Relationships>
</file>

<file path=ppt/slides/_rels/slide44.xml.rels><?xml version="1.0" encoding="UTF-8" standalone="yes"?>
<Relationships xmlns="http://schemas.openxmlformats.org/package/2006/relationships"><Relationship Id="rId8" Type="http://schemas.openxmlformats.org/officeDocument/2006/relationships/chart" Target="../charts/chart75.xml"/><Relationship Id="rId3" Type="http://schemas.openxmlformats.org/officeDocument/2006/relationships/slide" Target="slide19.xml"/><Relationship Id="rId7" Type="http://schemas.openxmlformats.org/officeDocument/2006/relationships/chart" Target="../charts/chart74.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73.xml"/><Relationship Id="rId5" Type="http://schemas.openxmlformats.org/officeDocument/2006/relationships/chart" Target="../charts/chart72.xml"/><Relationship Id="rId4" Type="http://schemas.openxmlformats.org/officeDocument/2006/relationships/chart" Target="../charts/chart71.xml"/></Relationships>
</file>

<file path=ppt/slides/_rels/slide45.xml.rels><?xml version="1.0" encoding="UTF-8" standalone="yes"?>
<Relationships xmlns="http://schemas.openxmlformats.org/package/2006/relationships"><Relationship Id="rId3" Type="http://schemas.openxmlformats.org/officeDocument/2006/relationships/slide" Target="slide4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slide" Target="slide4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slide" Target="slide4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slide" Target="slide3.xml"/></Relationships>
</file>

<file path=ppt/slides/_rels/slide49.xml.rels><?xml version="1.0" encoding="UTF-8" standalone="yes"?>
<Relationships xmlns="http://schemas.openxmlformats.org/package/2006/relationships"><Relationship Id="rId8" Type="http://schemas.openxmlformats.org/officeDocument/2006/relationships/chart" Target="../charts/chart80.xml"/><Relationship Id="rId3" Type="http://schemas.openxmlformats.org/officeDocument/2006/relationships/slide" Target="slide19.xml"/><Relationship Id="rId7" Type="http://schemas.openxmlformats.org/officeDocument/2006/relationships/chart" Target="../charts/chart79.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78.xml"/><Relationship Id="rId5" Type="http://schemas.openxmlformats.org/officeDocument/2006/relationships/chart" Target="../charts/chart77.xml"/><Relationship Id="rId4" Type="http://schemas.openxmlformats.org/officeDocument/2006/relationships/chart" Target="../charts/chart76.xml"/></Relationships>
</file>

<file path=ppt/slides/_rels/slide5.xml.rels><?xml version="1.0" encoding="UTF-8" standalone="yes"?>
<Relationships xmlns="http://schemas.openxmlformats.org/package/2006/relationships"><Relationship Id="rId8" Type="http://schemas.openxmlformats.org/officeDocument/2006/relationships/slide" Target="slide4.xm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chart" Target="../charts/chart1.xml"/></Relationships>
</file>

<file path=ppt/slides/_rels/slide50.xml.rels><?xml version="1.0" encoding="UTF-8" standalone="yes"?>
<Relationships xmlns="http://schemas.openxmlformats.org/package/2006/relationships"><Relationship Id="rId3" Type="http://schemas.openxmlformats.org/officeDocument/2006/relationships/slide" Target="slide48.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2.xml"/><Relationship Id="rId1" Type="http://schemas.openxmlformats.org/officeDocument/2006/relationships/slideLayout" Target="../slideLayouts/slideLayout2.xml"/><Relationship Id="rId5" Type="http://schemas.openxmlformats.org/officeDocument/2006/relationships/chart" Target="../charts/chart3.xml"/><Relationship Id="rId4" Type="http://schemas.openxmlformats.org/officeDocument/2006/relationships/slide" Target="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slide" Target="slide4.xml"/></Relationships>
</file>

<file path=ppt/slides/_rels/slide8.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chart" Target="../charts/chart5.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slide" Target="slid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1531138" y="799153"/>
            <a:ext cx="1145853" cy="461665"/>
          </a:xfrm>
          <a:prstGeom prst="rect">
            <a:avLst/>
          </a:prstGeom>
          <a:noFill/>
        </p:spPr>
        <p:txBody>
          <a:bodyPr wrap="square" rtlCol="0">
            <a:spAutoFit/>
          </a:bodyPr>
          <a:lstStyle/>
          <a:p>
            <a:pPr algn="ctr"/>
            <a:r>
              <a:rPr lang="es-PE" sz="1200" b="1" dirty="0">
                <a:latin typeface="Verdana" panose="020B0604030504040204" pitchFamily="34" charset="0"/>
                <a:ea typeface="Verdana" panose="020B0604030504040204" pitchFamily="34" charset="0"/>
                <a:cs typeface="Verdana" panose="020B0604030504040204" pitchFamily="34" charset="0"/>
              </a:rPr>
              <a:t>Lámina de inicio</a:t>
            </a:r>
          </a:p>
        </p:txBody>
      </p:sp>
      <p:pic>
        <p:nvPicPr>
          <p:cNvPr id="4" name="Imagen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446591" y="2016754"/>
            <a:ext cx="3350795" cy="2883305"/>
          </a:xfrm>
          <a:prstGeom prst="rect">
            <a:avLst/>
          </a:prstGeom>
        </p:spPr>
      </p:pic>
    </p:spTree>
    <p:extLst>
      <p:ext uri="{BB962C8B-B14F-4D97-AF65-F5344CB8AC3E}">
        <p14:creationId xmlns:p14="http://schemas.microsoft.com/office/powerpoint/2010/main" val="306415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de GFACI</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2024-02</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2" name="Elipse 1">
            <a:extLst>
              <a:ext uri="{FF2B5EF4-FFF2-40B4-BE49-F238E27FC236}">
                <a16:creationId xmlns:a16="http://schemas.microsoft.com/office/drawing/2014/main" id="{982EA6FB-B7A4-3127-6F91-BE52D4222EE2}"/>
              </a:ext>
            </a:extLst>
          </p:cNvPr>
          <p:cNvSpPr/>
          <p:nvPr/>
        </p:nvSpPr>
        <p:spPr>
          <a:xfrm>
            <a:off x="1511044" y="1162763"/>
            <a:ext cx="2736190" cy="2623789"/>
          </a:xfrm>
          <a:prstGeom prst="ellipse">
            <a:avLst/>
          </a:prstGeom>
          <a:solidFill>
            <a:srgbClr val="459F43"/>
          </a:solidFill>
          <a:ln>
            <a:solidFill>
              <a:srgbClr val="459F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3600" dirty="0">
                <a:solidFill>
                  <a:schemeClr val="bg1"/>
                </a:solidFill>
              </a:rPr>
              <a:t>GFACI 4.235</a:t>
            </a:r>
          </a:p>
        </p:txBody>
      </p:sp>
      <p:sp>
        <p:nvSpPr>
          <p:cNvPr id="5" name="Título 1">
            <a:extLst>
              <a:ext uri="{FF2B5EF4-FFF2-40B4-BE49-F238E27FC236}">
                <a16:creationId xmlns:a16="http://schemas.microsoft.com/office/drawing/2014/main" id="{32C5CC92-F11D-E0E3-EDE4-45322673A097}"/>
              </a:ext>
            </a:extLst>
          </p:cNvPr>
          <p:cNvSpPr txBox="1">
            <a:spLocks/>
          </p:cNvSpPr>
          <p:nvPr/>
        </p:nvSpPr>
        <p:spPr>
          <a:xfrm>
            <a:off x="722073" y="3947543"/>
            <a:ext cx="4314132" cy="4059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1500" dirty="0">
                <a:solidFill>
                  <a:srgbClr val="0E6251"/>
                </a:solidFill>
                <a:latin typeface="+mn-lt"/>
                <a:ea typeface="Verdana" charset="0"/>
                <a:cs typeface="Arial" panose="020B0604020202020204" pitchFamily="34" charset="0"/>
              </a:rPr>
              <a:t>Tamaño de muestra: </a:t>
            </a:r>
            <a:r>
              <a:rPr lang="es-MX" sz="1500" b="1" dirty="0">
                <a:solidFill>
                  <a:srgbClr val="0E6251"/>
                </a:solidFill>
                <a:latin typeface="+mn-lt"/>
                <a:ea typeface="Verdana" charset="0"/>
                <a:cs typeface="Arial" panose="020B0604020202020204" pitchFamily="34" charset="0"/>
              </a:rPr>
              <a:t>211 colaboradores</a:t>
            </a:r>
          </a:p>
          <a:p>
            <a:pPr algn="ctr"/>
            <a:r>
              <a:rPr lang="es-ES_tradnl" sz="1500" dirty="0">
                <a:solidFill>
                  <a:srgbClr val="0E6251"/>
                </a:solidFill>
                <a:latin typeface="+mn-lt"/>
                <a:ea typeface="Verdana" charset="0"/>
                <a:cs typeface="Arial" panose="020B0604020202020204" pitchFamily="34" charset="0"/>
              </a:rPr>
              <a:t>Respuestas: </a:t>
            </a:r>
            <a:r>
              <a:rPr lang="es-ES_tradnl" sz="1500" b="1" dirty="0">
                <a:solidFill>
                  <a:srgbClr val="0E6251"/>
                </a:solidFill>
                <a:latin typeface="+mn-lt"/>
                <a:ea typeface="Verdana" charset="0"/>
                <a:cs typeface="Arial" panose="020B0604020202020204" pitchFamily="34" charset="0"/>
              </a:rPr>
              <a:t>164 colaboradores</a:t>
            </a:r>
          </a:p>
        </p:txBody>
      </p:sp>
      <p:graphicFrame>
        <p:nvGraphicFramePr>
          <p:cNvPr id="9" name="Diagrama 8">
            <a:extLst>
              <a:ext uri="{FF2B5EF4-FFF2-40B4-BE49-F238E27FC236}">
                <a16:creationId xmlns:a16="http://schemas.microsoft.com/office/drawing/2014/main" id="{80C31D6D-B4E1-0298-5C2E-A23A55148468}"/>
              </a:ext>
            </a:extLst>
          </p:cNvPr>
          <p:cNvGraphicFramePr/>
          <p:nvPr>
            <p:extLst>
              <p:ext uri="{D42A27DB-BD31-4B8C-83A1-F6EECF244321}">
                <p14:modId xmlns:p14="http://schemas.microsoft.com/office/powerpoint/2010/main" val="3413800836"/>
              </p:ext>
            </p:extLst>
          </p:nvPr>
        </p:nvGraphicFramePr>
        <p:xfrm>
          <a:off x="4329530" y="1061519"/>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3" name="Gráfico 2">
            <a:extLst>
              <a:ext uri="{FF2B5EF4-FFF2-40B4-BE49-F238E27FC236}">
                <a16:creationId xmlns:a16="http://schemas.microsoft.com/office/drawing/2014/main" id="{00000000-0008-0000-0400-000005000000}"/>
              </a:ext>
            </a:extLst>
          </p:cNvPr>
          <p:cNvGraphicFramePr>
            <a:graphicFrameLocks/>
          </p:cNvGraphicFramePr>
          <p:nvPr>
            <p:extLst>
              <p:ext uri="{D42A27DB-BD31-4B8C-83A1-F6EECF244321}">
                <p14:modId xmlns:p14="http://schemas.microsoft.com/office/powerpoint/2010/main" val="3201499138"/>
              </p:ext>
            </p:extLst>
          </p:nvPr>
        </p:nvGraphicFramePr>
        <p:xfrm>
          <a:off x="497983" y="4514524"/>
          <a:ext cx="5070795" cy="1931193"/>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2754410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Gráfico 8">
            <a:extLst>
              <a:ext uri="{FF2B5EF4-FFF2-40B4-BE49-F238E27FC236}">
                <a16:creationId xmlns:a16="http://schemas.microsoft.com/office/drawing/2014/main" id="{00000000-0008-0000-0200-000003000000}"/>
              </a:ext>
            </a:extLst>
          </p:cNvPr>
          <p:cNvGraphicFramePr>
            <a:graphicFrameLocks/>
          </p:cNvGraphicFramePr>
          <p:nvPr>
            <p:extLst>
              <p:ext uri="{D42A27DB-BD31-4B8C-83A1-F6EECF244321}">
                <p14:modId xmlns:p14="http://schemas.microsoft.com/office/powerpoint/2010/main" val="1942515952"/>
              </p:ext>
            </p:extLst>
          </p:nvPr>
        </p:nvGraphicFramePr>
        <p:xfrm>
          <a:off x="4793671" y="4089022"/>
          <a:ext cx="6548581" cy="2263139"/>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de GFACI</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2024-02</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7" name="Elipse 6">
            <a:extLst>
              <a:ext uri="{FF2B5EF4-FFF2-40B4-BE49-F238E27FC236}">
                <a16:creationId xmlns:a16="http://schemas.microsoft.com/office/drawing/2014/main" id="{1D5096BB-4988-80F4-CC9F-076D42F03DFE}"/>
              </a:ext>
            </a:extLst>
          </p:cNvPr>
          <p:cNvSpPr/>
          <p:nvPr/>
        </p:nvSpPr>
        <p:spPr>
          <a:xfrm>
            <a:off x="958543" y="2293202"/>
            <a:ext cx="2736190" cy="2623789"/>
          </a:xfrm>
          <a:prstGeom prst="ellipse">
            <a:avLst/>
          </a:prstGeom>
          <a:solidFill>
            <a:srgbClr val="459F43"/>
          </a:solidFill>
          <a:ln>
            <a:solidFill>
              <a:srgbClr val="459F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3600" dirty="0">
                <a:solidFill>
                  <a:schemeClr val="bg1"/>
                </a:solidFill>
              </a:rPr>
              <a:t>GFACI 4.235</a:t>
            </a:r>
          </a:p>
        </p:txBody>
      </p:sp>
      <p:cxnSp>
        <p:nvCxnSpPr>
          <p:cNvPr id="6" name="Conector recto 5">
            <a:extLst>
              <a:ext uri="{FF2B5EF4-FFF2-40B4-BE49-F238E27FC236}">
                <a16:creationId xmlns:a16="http://schemas.microsoft.com/office/drawing/2014/main" id="{039A5905-E46E-6DAF-F0B5-D90E9FB7D714}"/>
              </a:ext>
            </a:extLst>
          </p:cNvPr>
          <p:cNvCxnSpPr>
            <a:cxnSpLocks/>
          </p:cNvCxnSpPr>
          <p:nvPr/>
        </p:nvCxnSpPr>
        <p:spPr>
          <a:xfrm>
            <a:off x="5315645" y="5086319"/>
            <a:ext cx="5832000" cy="0"/>
          </a:xfrm>
          <a:prstGeom prst="line">
            <a:avLst/>
          </a:prstGeom>
          <a:ln w="19050">
            <a:solidFill>
              <a:schemeClr val="accent2"/>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8" name="Gráfico 7">
            <a:extLst>
              <a:ext uri="{FF2B5EF4-FFF2-40B4-BE49-F238E27FC236}">
                <a16:creationId xmlns:a16="http://schemas.microsoft.com/office/drawing/2014/main" id="{00000000-0008-0000-0700-000003000000}"/>
              </a:ext>
            </a:extLst>
          </p:cNvPr>
          <p:cNvGraphicFramePr>
            <a:graphicFrameLocks/>
          </p:cNvGraphicFramePr>
          <p:nvPr>
            <p:extLst>
              <p:ext uri="{D42A27DB-BD31-4B8C-83A1-F6EECF244321}">
                <p14:modId xmlns:p14="http://schemas.microsoft.com/office/powerpoint/2010/main" val="1990212016"/>
              </p:ext>
            </p:extLst>
          </p:nvPr>
        </p:nvGraphicFramePr>
        <p:xfrm>
          <a:off x="4793672" y="762535"/>
          <a:ext cx="6548581" cy="306133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3330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Gráfico 4">
            <a:extLst>
              <a:ext uri="{FF2B5EF4-FFF2-40B4-BE49-F238E27FC236}">
                <a16:creationId xmlns:a16="http://schemas.microsoft.com/office/drawing/2014/main" id="{00000000-0008-0000-0A00-000003000000}"/>
              </a:ext>
            </a:extLst>
          </p:cNvPr>
          <p:cNvGraphicFramePr>
            <a:graphicFrameLocks/>
          </p:cNvGraphicFramePr>
          <p:nvPr>
            <p:extLst>
              <p:ext uri="{D42A27DB-BD31-4B8C-83A1-F6EECF244321}">
                <p14:modId xmlns:p14="http://schemas.microsoft.com/office/powerpoint/2010/main" val="1403218769"/>
              </p:ext>
            </p:extLst>
          </p:nvPr>
        </p:nvGraphicFramePr>
        <p:xfrm>
          <a:off x="4549706" y="929278"/>
          <a:ext cx="7271607" cy="3682440"/>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de GFACI</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Histórico Satisfacción GFACI/Áreas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cxnSp>
        <p:nvCxnSpPr>
          <p:cNvPr id="9" name="Conector recto 8">
            <a:extLst>
              <a:ext uri="{FF2B5EF4-FFF2-40B4-BE49-F238E27FC236}">
                <a16:creationId xmlns:a16="http://schemas.microsoft.com/office/drawing/2014/main" id="{C016C101-FF92-EA48-D56F-18BEBE86D99B}"/>
              </a:ext>
            </a:extLst>
          </p:cNvPr>
          <p:cNvCxnSpPr>
            <a:cxnSpLocks/>
          </p:cNvCxnSpPr>
          <p:nvPr/>
        </p:nvCxnSpPr>
        <p:spPr>
          <a:xfrm>
            <a:off x="4985095" y="2426342"/>
            <a:ext cx="6720397"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2" name="Gráfico 1">
            <a:extLst>
              <a:ext uri="{FF2B5EF4-FFF2-40B4-BE49-F238E27FC236}">
                <a16:creationId xmlns:a16="http://schemas.microsoft.com/office/drawing/2014/main" id="{00000000-0008-0000-0A00-000007000000}"/>
              </a:ext>
            </a:extLst>
          </p:cNvPr>
          <p:cNvGraphicFramePr>
            <a:graphicFrameLocks/>
          </p:cNvGraphicFramePr>
          <p:nvPr>
            <p:extLst>
              <p:ext uri="{D42A27DB-BD31-4B8C-83A1-F6EECF244321}">
                <p14:modId xmlns:p14="http://schemas.microsoft.com/office/powerpoint/2010/main" val="3696372113"/>
              </p:ext>
            </p:extLst>
          </p:nvPr>
        </p:nvGraphicFramePr>
        <p:xfrm>
          <a:off x="269721" y="2914363"/>
          <a:ext cx="3979545" cy="169735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Gráfico 2">
            <a:extLst>
              <a:ext uri="{FF2B5EF4-FFF2-40B4-BE49-F238E27FC236}">
                <a16:creationId xmlns:a16="http://schemas.microsoft.com/office/drawing/2014/main" id="{00000000-0008-0000-0A00-000005000000}"/>
              </a:ext>
            </a:extLst>
          </p:cNvPr>
          <p:cNvGraphicFramePr>
            <a:graphicFrameLocks/>
          </p:cNvGraphicFramePr>
          <p:nvPr>
            <p:extLst>
              <p:ext uri="{D42A27DB-BD31-4B8C-83A1-F6EECF244321}">
                <p14:modId xmlns:p14="http://schemas.microsoft.com/office/powerpoint/2010/main" val="1358489618"/>
              </p:ext>
            </p:extLst>
          </p:nvPr>
        </p:nvGraphicFramePr>
        <p:xfrm>
          <a:off x="312335" y="1107655"/>
          <a:ext cx="3936931" cy="164450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Tabla 12">
            <a:extLst>
              <a:ext uri="{FF2B5EF4-FFF2-40B4-BE49-F238E27FC236}">
                <a16:creationId xmlns:a16="http://schemas.microsoft.com/office/drawing/2014/main" id="{4773E7CE-EF0B-C1CA-D29D-6A33FA957E02}"/>
              </a:ext>
            </a:extLst>
          </p:cNvPr>
          <p:cNvGraphicFramePr>
            <a:graphicFrameLocks noGrp="1"/>
          </p:cNvGraphicFramePr>
          <p:nvPr>
            <p:extLst>
              <p:ext uri="{D42A27DB-BD31-4B8C-83A1-F6EECF244321}">
                <p14:modId xmlns:p14="http://schemas.microsoft.com/office/powerpoint/2010/main" val="2019015506"/>
              </p:ext>
            </p:extLst>
          </p:nvPr>
        </p:nvGraphicFramePr>
        <p:xfrm>
          <a:off x="1581150" y="4826768"/>
          <a:ext cx="9029700" cy="1612902"/>
        </p:xfrm>
        <a:graphic>
          <a:graphicData uri="http://schemas.openxmlformats.org/drawingml/2006/table">
            <a:tbl>
              <a:tblPr firstRow="1">
                <a:tableStyleId>{BDBED569-4797-4DF1-A0F4-6AAB3CD982D8}</a:tableStyleId>
              </a:tblPr>
              <a:tblGrid>
                <a:gridCol w="787400">
                  <a:extLst>
                    <a:ext uri="{9D8B030D-6E8A-4147-A177-3AD203B41FA5}">
                      <a16:colId xmlns:a16="http://schemas.microsoft.com/office/drawing/2014/main" val="859367092"/>
                    </a:ext>
                  </a:extLst>
                </a:gridCol>
                <a:gridCol w="927100">
                  <a:extLst>
                    <a:ext uri="{9D8B030D-6E8A-4147-A177-3AD203B41FA5}">
                      <a16:colId xmlns:a16="http://schemas.microsoft.com/office/drawing/2014/main" val="1298082401"/>
                    </a:ext>
                  </a:extLst>
                </a:gridCol>
                <a:gridCol w="1282700">
                  <a:extLst>
                    <a:ext uri="{9D8B030D-6E8A-4147-A177-3AD203B41FA5}">
                      <a16:colId xmlns:a16="http://schemas.microsoft.com/office/drawing/2014/main" val="2269202701"/>
                    </a:ext>
                  </a:extLst>
                </a:gridCol>
                <a:gridCol w="1041400">
                  <a:extLst>
                    <a:ext uri="{9D8B030D-6E8A-4147-A177-3AD203B41FA5}">
                      <a16:colId xmlns:a16="http://schemas.microsoft.com/office/drawing/2014/main" val="1994197433"/>
                    </a:ext>
                  </a:extLst>
                </a:gridCol>
                <a:gridCol w="1003300">
                  <a:extLst>
                    <a:ext uri="{9D8B030D-6E8A-4147-A177-3AD203B41FA5}">
                      <a16:colId xmlns:a16="http://schemas.microsoft.com/office/drawing/2014/main" val="1024898767"/>
                    </a:ext>
                  </a:extLst>
                </a:gridCol>
                <a:gridCol w="965200">
                  <a:extLst>
                    <a:ext uri="{9D8B030D-6E8A-4147-A177-3AD203B41FA5}">
                      <a16:colId xmlns:a16="http://schemas.microsoft.com/office/drawing/2014/main" val="3915407548"/>
                    </a:ext>
                  </a:extLst>
                </a:gridCol>
                <a:gridCol w="1231900">
                  <a:extLst>
                    <a:ext uri="{9D8B030D-6E8A-4147-A177-3AD203B41FA5}">
                      <a16:colId xmlns:a16="http://schemas.microsoft.com/office/drawing/2014/main" val="3645546221"/>
                    </a:ext>
                  </a:extLst>
                </a:gridCol>
                <a:gridCol w="901700">
                  <a:extLst>
                    <a:ext uri="{9D8B030D-6E8A-4147-A177-3AD203B41FA5}">
                      <a16:colId xmlns:a16="http://schemas.microsoft.com/office/drawing/2014/main" val="752339153"/>
                    </a:ext>
                  </a:extLst>
                </a:gridCol>
                <a:gridCol w="889000">
                  <a:extLst>
                    <a:ext uri="{9D8B030D-6E8A-4147-A177-3AD203B41FA5}">
                      <a16:colId xmlns:a16="http://schemas.microsoft.com/office/drawing/2014/main" val="2030081773"/>
                    </a:ext>
                  </a:extLst>
                </a:gridCol>
              </a:tblGrid>
              <a:tr h="268817">
                <a:tc>
                  <a:txBody>
                    <a:bodyPr/>
                    <a:lstStyle/>
                    <a:p>
                      <a:pPr algn="ctr" fontAlgn="ctr"/>
                      <a:r>
                        <a:rPr lang="es-PE" sz="1100" b="1" u="none" strike="noStrike" dirty="0">
                          <a:solidFill>
                            <a:srgbClr val="000000"/>
                          </a:solidFill>
                          <a:effectLst/>
                        </a:rPr>
                        <a:t>AÑO</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TI y Sistemas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dirty="0">
                          <a:solidFill>
                            <a:srgbClr val="000000"/>
                          </a:solidFill>
                          <a:effectLst/>
                        </a:rPr>
                        <a:t>Finanzas y Tesorería</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Legal</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Administración</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Contabilidad</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Control de Gestión</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Compras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dirty="0">
                          <a:solidFill>
                            <a:srgbClr val="000000"/>
                          </a:solidFill>
                          <a:effectLst/>
                        </a:rPr>
                        <a:t>Riesgos</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extLst>
                  <a:ext uri="{0D108BD9-81ED-4DB2-BD59-A6C34878D82A}">
                    <a16:rowId xmlns:a16="http://schemas.microsoft.com/office/drawing/2014/main" val="3619530378"/>
                  </a:ext>
                </a:extLst>
              </a:tr>
              <a:tr h="268817">
                <a:tc>
                  <a:txBody>
                    <a:bodyPr/>
                    <a:lstStyle/>
                    <a:p>
                      <a:pPr algn="ctr" fontAlgn="ctr"/>
                      <a:r>
                        <a:rPr lang="es-PE" sz="1100" b="0" u="none" strike="noStrike">
                          <a:solidFill>
                            <a:srgbClr val="000000"/>
                          </a:solidFill>
                          <a:effectLst/>
                        </a:rPr>
                        <a:t>2021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4.080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3.790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4.050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3.310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385414115"/>
                  </a:ext>
                </a:extLst>
              </a:tr>
              <a:tr h="268817">
                <a:tc>
                  <a:txBody>
                    <a:bodyPr/>
                    <a:lstStyle/>
                    <a:p>
                      <a:pPr algn="ctr" fontAlgn="ctr"/>
                      <a:r>
                        <a:rPr lang="es-PE" sz="1100" b="0" u="none" strike="noStrike">
                          <a:solidFill>
                            <a:srgbClr val="000000"/>
                          </a:solidFill>
                          <a:effectLst/>
                        </a:rPr>
                        <a:t>2022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4.209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3.992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4.007</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4.002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4.028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2.956</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580196864"/>
                  </a:ext>
                </a:extLst>
              </a:tr>
              <a:tr h="268817">
                <a:tc>
                  <a:txBody>
                    <a:bodyPr/>
                    <a:lstStyle/>
                    <a:p>
                      <a:pPr algn="ctr" fontAlgn="ctr"/>
                      <a:r>
                        <a:rPr lang="es-PE" sz="1100" b="0" u="none" strike="noStrike">
                          <a:solidFill>
                            <a:srgbClr val="000000"/>
                          </a:solidFill>
                          <a:effectLst/>
                        </a:rPr>
                        <a:t>2023</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4.148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3.791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4.298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4.075</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4.160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4.251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3.439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4.167</a:t>
                      </a:r>
                      <a:endParaRPr lang="es-PE" sz="1100" b="0" i="0" u="none" strike="noStrike" dirty="0">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006262715"/>
                  </a:ext>
                </a:extLst>
              </a:tr>
              <a:tr h="268817">
                <a:tc>
                  <a:txBody>
                    <a:bodyPr/>
                    <a:lstStyle/>
                    <a:p>
                      <a:pPr algn="ctr" fontAlgn="ctr"/>
                      <a:r>
                        <a:rPr lang="es-PE" sz="1100" b="0" u="none" strike="noStrike">
                          <a:solidFill>
                            <a:srgbClr val="000000"/>
                          </a:solidFill>
                          <a:effectLst/>
                        </a:rPr>
                        <a:t>2024-01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4.460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4.529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4.271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4.193</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4.407</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3.539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4.244</a:t>
                      </a:r>
                      <a:endParaRPr lang="es-PE" sz="1100" b="0" i="0" u="none" strike="noStrike" dirty="0">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315562001"/>
                  </a:ext>
                </a:extLst>
              </a:tr>
              <a:tr h="268817">
                <a:tc>
                  <a:txBody>
                    <a:bodyPr/>
                    <a:lstStyle/>
                    <a:p>
                      <a:pPr algn="ctr" fontAlgn="ctr"/>
                      <a:r>
                        <a:rPr lang="es-PE" sz="1100" b="1" i="0" u="none" strike="noStrike" dirty="0">
                          <a:solidFill>
                            <a:srgbClr val="000000"/>
                          </a:solidFill>
                          <a:effectLst/>
                          <a:latin typeface="Calibri" panose="020F0502020204030204" pitchFamily="34" charset="0"/>
                        </a:rPr>
                        <a:t>2024-02</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4.473</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4.399</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4.336</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4.263</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4.387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3.437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4.247</a:t>
                      </a:r>
                    </a:p>
                  </a:txBody>
                  <a:tcPr marL="0" marR="0" marT="0" marB="0" anchor="ctr"/>
                </a:tc>
                <a:extLst>
                  <a:ext uri="{0D108BD9-81ED-4DB2-BD59-A6C34878D82A}">
                    <a16:rowId xmlns:a16="http://schemas.microsoft.com/office/drawing/2014/main" val="61240646"/>
                  </a:ext>
                </a:extLst>
              </a:tr>
            </a:tbl>
          </a:graphicData>
        </a:graphic>
      </p:graphicFrame>
    </p:spTree>
    <p:extLst>
      <p:ext uri="{BB962C8B-B14F-4D97-AF65-F5344CB8AC3E}">
        <p14:creationId xmlns:p14="http://schemas.microsoft.com/office/powerpoint/2010/main" val="788582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SIG</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27588C57-ACFD-4D3D-B0B6-30D3F177F751}"/>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3718016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22199" cy="6289"/>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317726" y="283147"/>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SIG</a:t>
            </a:r>
          </a:p>
        </p:txBody>
      </p:sp>
      <p:sp>
        <p:nvSpPr>
          <p:cNvPr id="12" name="Título 1"/>
          <p:cNvSpPr txBox="1">
            <a:spLocks/>
          </p:cNvSpPr>
          <p:nvPr/>
        </p:nvSpPr>
        <p:spPr>
          <a:xfrm>
            <a:off x="370685" y="797037"/>
            <a:ext cx="4977169" cy="26448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 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9" name="Tabla 8">
            <a:extLst>
              <a:ext uri="{FF2B5EF4-FFF2-40B4-BE49-F238E27FC236}">
                <a16:creationId xmlns:a16="http://schemas.microsoft.com/office/drawing/2014/main" id="{8A1AB731-19CF-E7F9-4F24-398A6E5AD2EB}"/>
              </a:ext>
            </a:extLst>
          </p:cNvPr>
          <p:cNvGraphicFramePr>
            <a:graphicFrameLocks noGrp="1"/>
          </p:cNvGraphicFramePr>
          <p:nvPr/>
        </p:nvGraphicFramePr>
        <p:xfrm>
          <a:off x="243835" y="1114435"/>
          <a:ext cx="5554299" cy="1270000"/>
        </p:xfrm>
        <a:graphic>
          <a:graphicData uri="http://schemas.openxmlformats.org/drawingml/2006/table">
            <a:tbl>
              <a:tblPr>
                <a:tableStyleId>{5C22544A-7EE6-4342-B048-85BDC9FD1C3A}</a:tableStyleId>
              </a:tblPr>
              <a:tblGrid>
                <a:gridCol w="753130">
                  <a:extLst>
                    <a:ext uri="{9D8B030D-6E8A-4147-A177-3AD203B41FA5}">
                      <a16:colId xmlns:a16="http://schemas.microsoft.com/office/drawing/2014/main" val="166112684"/>
                    </a:ext>
                  </a:extLst>
                </a:gridCol>
                <a:gridCol w="3188634">
                  <a:extLst>
                    <a:ext uri="{9D8B030D-6E8A-4147-A177-3AD203B41FA5}">
                      <a16:colId xmlns:a16="http://schemas.microsoft.com/office/drawing/2014/main" val="3579034207"/>
                    </a:ext>
                  </a:extLst>
                </a:gridCol>
                <a:gridCol w="974094">
                  <a:extLst>
                    <a:ext uri="{9D8B030D-6E8A-4147-A177-3AD203B41FA5}">
                      <a16:colId xmlns:a16="http://schemas.microsoft.com/office/drawing/2014/main" val="4232475900"/>
                    </a:ext>
                  </a:extLst>
                </a:gridCol>
                <a:gridCol w="638441">
                  <a:extLst>
                    <a:ext uri="{9D8B030D-6E8A-4147-A177-3AD203B41FA5}">
                      <a16:colId xmlns:a16="http://schemas.microsoft.com/office/drawing/2014/main" val="4034335278"/>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extLst>
                  <a:ext uri="{0D108BD9-81ED-4DB2-BD59-A6C34878D82A}">
                    <a16:rowId xmlns:a16="http://schemas.microsoft.com/office/drawing/2014/main" val="485757578"/>
                  </a:ext>
                </a:extLst>
              </a:tr>
              <a:tr h="184150">
                <a:tc>
                  <a:txBody>
                    <a:bodyPr/>
                    <a:lstStyle/>
                    <a:p>
                      <a:pPr algn="ctr" fontAlgn="b"/>
                      <a:r>
                        <a:rPr lang="es-PE" sz="1100" b="0" i="0" u="none" strike="noStrike" dirty="0">
                          <a:solidFill>
                            <a:srgbClr val="000000"/>
                          </a:solidFill>
                          <a:effectLst/>
                          <a:latin typeface="Calibri" panose="020F0502020204030204" pitchFamily="34" charset="0"/>
                        </a:rPr>
                        <a:t>39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Gestión de ISCC</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3.961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999811304"/>
                  </a:ext>
                </a:extLst>
              </a:tr>
              <a:tr h="184150">
                <a:tc>
                  <a:txBody>
                    <a:bodyPr/>
                    <a:lstStyle/>
                    <a:p>
                      <a:pPr algn="ctr" fontAlgn="b"/>
                      <a:r>
                        <a:rPr lang="es-PE" sz="1100" b="0" i="0" u="none" strike="noStrike">
                          <a:solidFill>
                            <a:srgbClr val="000000"/>
                          </a:solidFill>
                          <a:effectLst/>
                          <a:latin typeface="Calibri" panose="020F0502020204030204" pitchFamily="34" charset="0"/>
                        </a:rPr>
                        <a:t>47</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Gestión ambiental</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3.865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863905690"/>
                  </a:ext>
                </a:extLst>
              </a:tr>
              <a:tr h="184150">
                <a:tc>
                  <a:txBody>
                    <a:bodyPr/>
                    <a:lstStyle/>
                    <a:p>
                      <a:pPr algn="ctr" fontAlgn="b"/>
                      <a:r>
                        <a:rPr lang="es-PE" sz="1100" b="0" i="0" u="none" strike="noStrike">
                          <a:solidFill>
                            <a:srgbClr val="000000"/>
                          </a:solidFill>
                          <a:effectLst/>
                          <a:latin typeface="Calibri" panose="020F0502020204030204" pitchFamily="34" charset="0"/>
                        </a:rPr>
                        <a:t>49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Gestión de calidad</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3.842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2177513923"/>
                  </a:ext>
                </a:extLst>
              </a:tr>
              <a:tr h="184150">
                <a:tc>
                  <a:txBody>
                    <a:bodyPr/>
                    <a:lstStyle/>
                    <a:p>
                      <a:pPr algn="ctr" fontAlgn="b"/>
                      <a:r>
                        <a:rPr lang="es-PE" sz="1100" b="0" i="0" u="none" strike="noStrike">
                          <a:solidFill>
                            <a:srgbClr val="000000"/>
                          </a:solidFill>
                          <a:effectLst/>
                          <a:latin typeface="Calibri" panose="020F0502020204030204" pitchFamily="34" charset="0"/>
                        </a:rPr>
                        <a:t>54</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Recojo de residuos de los almacenes temporales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3.732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3455036525"/>
                  </a:ext>
                </a:extLst>
              </a:tr>
              <a:tr h="161915">
                <a:tc>
                  <a:txBody>
                    <a:bodyPr/>
                    <a:lstStyle/>
                    <a:p>
                      <a:pPr algn="ctr" fontAlgn="b"/>
                      <a:r>
                        <a:rPr lang="es-PE" sz="1100" b="0" i="0" u="none" strike="noStrike">
                          <a:solidFill>
                            <a:srgbClr val="000000"/>
                          </a:solidFill>
                          <a:effectLst/>
                          <a:latin typeface="Calibri" panose="020F0502020204030204" pitchFamily="34" charset="0"/>
                        </a:rPr>
                        <a:t>56</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del índice de accidentabilidad, investigación de accidentes y ROM</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3.645</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SIG</a:t>
                      </a:r>
                    </a:p>
                  </a:txBody>
                  <a:tcPr marL="7620" marR="7620" marT="7620" marB="0" anchor="ctr"/>
                </a:tc>
                <a:extLst>
                  <a:ext uri="{0D108BD9-81ED-4DB2-BD59-A6C34878D82A}">
                    <a16:rowId xmlns:a16="http://schemas.microsoft.com/office/drawing/2014/main" val="1999218495"/>
                  </a:ext>
                </a:extLst>
              </a:tr>
            </a:tbl>
          </a:graphicData>
        </a:graphic>
      </p:graphicFrame>
      <p:graphicFrame>
        <p:nvGraphicFramePr>
          <p:cNvPr id="2" name="Gráfico 1">
            <a:extLst>
              <a:ext uri="{FF2B5EF4-FFF2-40B4-BE49-F238E27FC236}">
                <a16:creationId xmlns:a16="http://schemas.microsoft.com/office/drawing/2014/main" id="{51C23394-A07C-45F9-AE20-E106F5F90573}"/>
              </a:ext>
            </a:extLst>
          </p:cNvPr>
          <p:cNvGraphicFramePr>
            <a:graphicFrameLocks/>
          </p:cNvGraphicFramePr>
          <p:nvPr>
            <p:extLst>
              <p:ext uri="{D42A27DB-BD31-4B8C-83A1-F6EECF244321}">
                <p14:modId xmlns:p14="http://schemas.microsoft.com/office/powerpoint/2010/main" val="1055301673"/>
              </p:ext>
            </p:extLst>
          </p:nvPr>
        </p:nvGraphicFramePr>
        <p:xfrm>
          <a:off x="243835" y="2432240"/>
          <a:ext cx="2046783" cy="185876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Gráfico 3">
            <a:extLst>
              <a:ext uri="{FF2B5EF4-FFF2-40B4-BE49-F238E27FC236}">
                <a16:creationId xmlns:a16="http://schemas.microsoft.com/office/drawing/2014/main" id="{86799001-73AB-435D-8C22-0DE440B22AB5}"/>
              </a:ext>
            </a:extLst>
          </p:cNvPr>
          <p:cNvGraphicFramePr>
            <a:graphicFrameLocks/>
          </p:cNvGraphicFramePr>
          <p:nvPr>
            <p:extLst>
              <p:ext uri="{D42A27DB-BD31-4B8C-83A1-F6EECF244321}">
                <p14:modId xmlns:p14="http://schemas.microsoft.com/office/powerpoint/2010/main" val="2621383630"/>
              </p:ext>
            </p:extLst>
          </p:nvPr>
        </p:nvGraphicFramePr>
        <p:xfrm>
          <a:off x="2352087" y="2423415"/>
          <a:ext cx="3446047" cy="185876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Gráfico 6">
            <a:extLst>
              <a:ext uri="{FF2B5EF4-FFF2-40B4-BE49-F238E27FC236}">
                <a16:creationId xmlns:a16="http://schemas.microsoft.com/office/drawing/2014/main" id="{57DCF93C-86C5-4009-AD6E-549A11E79587}"/>
              </a:ext>
            </a:extLst>
          </p:cNvPr>
          <p:cNvGraphicFramePr>
            <a:graphicFrameLocks/>
          </p:cNvGraphicFramePr>
          <p:nvPr>
            <p:extLst>
              <p:ext uri="{D42A27DB-BD31-4B8C-83A1-F6EECF244321}">
                <p14:modId xmlns:p14="http://schemas.microsoft.com/office/powerpoint/2010/main" val="307508427"/>
              </p:ext>
            </p:extLst>
          </p:nvPr>
        </p:nvGraphicFramePr>
        <p:xfrm>
          <a:off x="243835" y="4354699"/>
          <a:ext cx="5593548" cy="212010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Gráfico 7">
            <a:extLst>
              <a:ext uri="{FF2B5EF4-FFF2-40B4-BE49-F238E27FC236}">
                <a16:creationId xmlns:a16="http://schemas.microsoft.com/office/drawing/2014/main" id="{195FE859-54EE-4064-9080-2B999F824640}"/>
              </a:ext>
            </a:extLst>
          </p:cNvPr>
          <p:cNvGraphicFramePr>
            <a:graphicFrameLocks/>
          </p:cNvGraphicFramePr>
          <p:nvPr>
            <p:extLst>
              <p:ext uri="{D42A27DB-BD31-4B8C-83A1-F6EECF244321}">
                <p14:modId xmlns:p14="http://schemas.microsoft.com/office/powerpoint/2010/main" val="1240645234"/>
              </p:ext>
            </p:extLst>
          </p:nvPr>
        </p:nvGraphicFramePr>
        <p:xfrm>
          <a:off x="5986047" y="741655"/>
          <a:ext cx="5806839" cy="1759140"/>
        </p:xfrm>
        <a:graphic>
          <a:graphicData uri="http://schemas.openxmlformats.org/drawingml/2006/chart">
            <c:chart xmlns:c="http://schemas.openxmlformats.org/drawingml/2006/chart" xmlns:r="http://schemas.openxmlformats.org/officeDocument/2006/relationships" r:id="rId7"/>
          </a:graphicData>
        </a:graphic>
      </p:graphicFrame>
      <p:sp>
        <p:nvSpPr>
          <p:cNvPr id="16" name="CuadroTexto 15">
            <a:extLst>
              <a:ext uri="{FF2B5EF4-FFF2-40B4-BE49-F238E27FC236}">
                <a16:creationId xmlns:a16="http://schemas.microsoft.com/office/drawing/2014/main" id="{83054B46-518C-41AB-BD9C-575C05AD65A5}"/>
              </a:ext>
            </a:extLst>
          </p:cNvPr>
          <p:cNvSpPr txBox="1"/>
          <p:nvPr/>
        </p:nvSpPr>
        <p:spPr>
          <a:xfrm>
            <a:off x="11146903" y="802479"/>
            <a:ext cx="598241" cy="307777"/>
          </a:xfrm>
          <a:prstGeom prst="rect">
            <a:avLst/>
          </a:prstGeom>
          <a:solidFill>
            <a:srgbClr val="0070C0"/>
          </a:solidFill>
        </p:spPr>
        <p:txBody>
          <a:bodyPr wrap="none" rtlCol="0">
            <a:spAutoFit/>
          </a:bodyPr>
          <a:lstStyle/>
          <a:p>
            <a:r>
              <a:rPr lang="es-PE" sz="1400" b="1" dirty="0">
                <a:solidFill>
                  <a:schemeClr val="bg1"/>
                </a:solidFill>
              </a:rPr>
              <a:t>4.622</a:t>
            </a:r>
          </a:p>
        </p:txBody>
      </p:sp>
      <p:graphicFrame>
        <p:nvGraphicFramePr>
          <p:cNvPr id="22" name="Gráfico 21">
            <a:extLst>
              <a:ext uri="{FF2B5EF4-FFF2-40B4-BE49-F238E27FC236}">
                <a16:creationId xmlns:a16="http://schemas.microsoft.com/office/drawing/2014/main" id="{8785F766-1653-43A4-8D5B-767AA1FBDBA5}"/>
              </a:ext>
            </a:extLst>
          </p:cNvPr>
          <p:cNvGraphicFramePr>
            <a:graphicFrameLocks/>
          </p:cNvGraphicFramePr>
          <p:nvPr/>
        </p:nvGraphicFramePr>
        <p:xfrm>
          <a:off x="5986048" y="4754760"/>
          <a:ext cx="5806838" cy="172004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3" name="Gráfico 2">
            <a:extLst>
              <a:ext uri="{FF2B5EF4-FFF2-40B4-BE49-F238E27FC236}">
                <a16:creationId xmlns:a16="http://schemas.microsoft.com/office/drawing/2014/main" id="{12BFCEDA-83F4-409C-B9D7-AF341A05ACCC}"/>
              </a:ext>
            </a:extLst>
          </p:cNvPr>
          <p:cNvGraphicFramePr>
            <a:graphicFrameLocks/>
          </p:cNvGraphicFramePr>
          <p:nvPr>
            <p:extLst>
              <p:ext uri="{D42A27DB-BD31-4B8C-83A1-F6EECF244321}">
                <p14:modId xmlns:p14="http://schemas.microsoft.com/office/powerpoint/2010/main" val="3729412593"/>
              </p:ext>
            </p:extLst>
          </p:nvPr>
        </p:nvGraphicFramePr>
        <p:xfrm>
          <a:off x="5986048" y="2582336"/>
          <a:ext cx="5806838" cy="2082027"/>
        </p:xfrm>
        <a:graphic>
          <a:graphicData uri="http://schemas.openxmlformats.org/drawingml/2006/chart">
            <c:chart xmlns:c="http://schemas.openxmlformats.org/drawingml/2006/chart" xmlns:r="http://schemas.openxmlformats.org/officeDocument/2006/relationships" r:id="rId9"/>
          </a:graphicData>
        </a:graphic>
      </p:graphicFrame>
      <p:sp>
        <p:nvSpPr>
          <p:cNvPr id="25" name="CuadroTexto 24">
            <a:extLst>
              <a:ext uri="{FF2B5EF4-FFF2-40B4-BE49-F238E27FC236}">
                <a16:creationId xmlns:a16="http://schemas.microsoft.com/office/drawing/2014/main" id="{0F47E520-F350-4C22-A5D0-C58D9F045F85}"/>
              </a:ext>
            </a:extLst>
          </p:cNvPr>
          <p:cNvSpPr txBox="1"/>
          <p:nvPr/>
        </p:nvSpPr>
        <p:spPr>
          <a:xfrm>
            <a:off x="11146903" y="2672733"/>
            <a:ext cx="598241" cy="307777"/>
          </a:xfrm>
          <a:prstGeom prst="rect">
            <a:avLst/>
          </a:prstGeom>
          <a:solidFill>
            <a:srgbClr val="92D050"/>
          </a:solidFill>
        </p:spPr>
        <p:txBody>
          <a:bodyPr wrap="none" rtlCol="0">
            <a:spAutoFit/>
          </a:bodyPr>
          <a:lstStyle/>
          <a:p>
            <a:r>
              <a:rPr lang="es-PE" sz="1400" b="1" dirty="0">
                <a:solidFill>
                  <a:schemeClr val="bg1"/>
                </a:solidFill>
              </a:rPr>
              <a:t>3.785</a:t>
            </a:r>
          </a:p>
        </p:txBody>
      </p:sp>
    </p:spTree>
    <p:extLst>
      <p:ext uri="{BB962C8B-B14F-4D97-AF65-F5344CB8AC3E}">
        <p14:creationId xmlns:p14="http://schemas.microsoft.com/office/powerpoint/2010/main" val="1923913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SIG</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5262979"/>
          </a:xfrm>
          <a:prstGeom prst="rect">
            <a:avLst/>
          </a:prstGeom>
        </p:spPr>
        <p:txBody>
          <a:bodyPr wrap="square">
            <a:spAutoFit/>
          </a:bodyPr>
          <a:lstStyle/>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*Actualizar el aplicativo SGD, para subir cartillas, procedimientos, etc.</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Considerar  tener en cuenta para 2024 recipientes rotulados para residuos del área de compostaje, así como ver si se puede mejorar orden  de zona de almacenamiento temporal. Gracias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"Debe involucrarse mas en los procesos de calidad, seguridad y HACPP. Como por ejemplo: las Tacs que no son necesariamente por accidentes, participación en la mejora continua de los procesos participación en las quejas y reclamos. Hace años, el área de seguridad tenia mayor participación en seguridad dentro de la empresa, simulacros, brigadas, inspección y mejora continua."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Debería de existir un mayor seguimiento en los procesos de Auditoría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Equipo joven y renovado con mucho potencial.</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Más seguimientos y cumplimientos de las roms y las IGP que se cumpla y se supervise si se efectuó o no las observaciones evidenciadas.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"Mayor capacitación al personal en el uso de los EPPs"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Mayor participación en campo, solo cuando hubo la auditoria vinieron a fundo, luego 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 CONTINUA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la comunicación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Ninguna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Ninguno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No se tiene mucha interacción del equipo SIG con industrial, hay muy poca presencia a excepción del área de SST con Ivon Aguilar, pero de los demás no se acercan a capacitar y tampoco a coordinar. He enviado correos sobre los planes de acción para el control de plagas, pero nadie contesta. Está mucho peor la comunicación con SIG a pesar de tener casi el triple de personal que gestiones anteriores, nadie contesta.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Realizar talleres o actividades que fomenten la seguridad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Recomendaría que aseguremos de algún modo las rejillas amarillas por las que caminamos en los pisos superiores que se encuentran en planta, ya que estas están sueltas y algunas están flojas, y han ocasionado accidentes anteriormente.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debe programar capacitación de firma de permisos, debería ser anual para refrescar información.</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debería organizar y fortalecer en temas de inocuidad, haccp, seguridad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Seguir con el compromiso que se viene demostrando en seguridad, viendo las necesidades de los trabajadores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Seguir con la capacitación de seguridad en el trabajo haciendo participar operadores y supervisores..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Sigan mejorando y creciendo como equipo! gracias por el apoyo brindado en su momento con Karen Manrique y el apoyo en coordinaciones con el resto del equipo. </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600726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a:t>
            </a:r>
            <a:r>
              <a:rPr lang="es-MX" sz="3000" b="1" dirty="0">
                <a:solidFill>
                  <a:srgbClr val="009F43"/>
                </a:solidFill>
                <a:latin typeface="Arial" panose="020B0604020202020204" pitchFamily="34" charset="0"/>
                <a:ea typeface="Verdana" charset="0"/>
                <a:cs typeface="Arial" panose="020B0604020202020204" pitchFamily="34" charset="0"/>
              </a:rPr>
              <a:t>Seguridad</a:t>
            </a:r>
            <a:endParaRPr lang="es-ES_tradnl" sz="3000" b="1" dirty="0">
              <a:solidFill>
                <a:srgbClr val="009F43"/>
              </a:solidFill>
              <a:latin typeface="Arial" panose="020B0604020202020204" pitchFamily="34" charset="0"/>
              <a:ea typeface="Verdana" charset="0"/>
              <a:cs typeface="Arial" panose="020B0604020202020204" pitchFamily="34" charset="0"/>
            </a:endParaRP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Tree>
    <p:extLst>
      <p:ext uri="{BB962C8B-B14F-4D97-AF65-F5344CB8AC3E}">
        <p14:creationId xmlns:p14="http://schemas.microsoft.com/office/powerpoint/2010/main" val="39930336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90594"/>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Seguridad</a:t>
            </a:r>
          </a:p>
        </p:txBody>
      </p:sp>
      <p:cxnSp>
        <p:nvCxnSpPr>
          <p:cNvPr id="11" name="Conector recto 10"/>
          <p:cNvCxnSpPr>
            <a:cxnSpLocks/>
          </p:cNvCxnSpPr>
          <p:nvPr/>
        </p:nvCxnSpPr>
        <p:spPr>
          <a:xfrm>
            <a:off x="370686" y="428171"/>
            <a:ext cx="11392689"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24089" y="479482"/>
            <a:ext cx="4880764"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4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400" b="1" u="sng" dirty="0">
                <a:solidFill>
                  <a:schemeClr val="bg1">
                    <a:lumMod val="50000"/>
                  </a:schemeClr>
                </a:solidFill>
                <a:latin typeface="Arial" panose="020B0604020202020204" pitchFamily="34" charset="0"/>
                <a:ea typeface="Verdana" charset="0"/>
                <a:cs typeface="Arial" panose="020B0604020202020204" pitchFamily="34" charset="0"/>
              </a:rPr>
              <a:t>62 servicios</a:t>
            </a:r>
            <a:r>
              <a:rPr lang="es-ES_tradnl" sz="1400" dirty="0">
                <a:solidFill>
                  <a:schemeClr val="bg1">
                    <a:lumMod val="50000"/>
                  </a:schemeClr>
                </a:solidFill>
                <a:latin typeface="Arial" panose="020B0604020202020204" pitchFamily="34" charset="0"/>
                <a:ea typeface="Verdana" charset="0"/>
                <a:cs typeface="Arial" panose="020B0604020202020204" pitchFamily="34" charset="0"/>
              </a:rPr>
              <a:t> 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7" name="Tabla 6">
            <a:extLst>
              <a:ext uri="{FF2B5EF4-FFF2-40B4-BE49-F238E27FC236}">
                <a16:creationId xmlns:a16="http://schemas.microsoft.com/office/drawing/2014/main" id="{65D171B2-52F1-0806-C6EC-6CFC7FF91EC2}"/>
              </a:ext>
            </a:extLst>
          </p:cNvPr>
          <p:cNvGraphicFramePr>
            <a:graphicFrameLocks noGrp="1"/>
          </p:cNvGraphicFramePr>
          <p:nvPr/>
        </p:nvGraphicFramePr>
        <p:xfrm>
          <a:off x="370685" y="765749"/>
          <a:ext cx="6122155" cy="2916783"/>
        </p:xfrm>
        <a:graphic>
          <a:graphicData uri="http://schemas.openxmlformats.org/drawingml/2006/table">
            <a:tbl>
              <a:tblPr>
                <a:tableStyleId>{5C22544A-7EE6-4342-B048-85BDC9FD1C3A}</a:tableStyleId>
              </a:tblPr>
              <a:tblGrid>
                <a:gridCol w="450720">
                  <a:extLst>
                    <a:ext uri="{9D8B030D-6E8A-4147-A177-3AD203B41FA5}">
                      <a16:colId xmlns:a16="http://schemas.microsoft.com/office/drawing/2014/main" val="2394772586"/>
                    </a:ext>
                  </a:extLst>
                </a:gridCol>
                <a:gridCol w="4394984">
                  <a:extLst>
                    <a:ext uri="{9D8B030D-6E8A-4147-A177-3AD203B41FA5}">
                      <a16:colId xmlns:a16="http://schemas.microsoft.com/office/drawing/2014/main" val="2944050009"/>
                    </a:ext>
                  </a:extLst>
                </a:gridCol>
                <a:gridCol w="667363">
                  <a:extLst>
                    <a:ext uri="{9D8B030D-6E8A-4147-A177-3AD203B41FA5}">
                      <a16:colId xmlns:a16="http://schemas.microsoft.com/office/drawing/2014/main" val="2175742647"/>
                    </a:ext>
                  </a:extLst>
                </a:gridCol>
                <a:gridCol w="609088">
                  <a:extLst>
                    <a:ext uri="{9D8B030D-6E8A-4147-A177-3AD203B41FA5}">
                      <a16:colId xmlns:a16="http://schemas.microsoft.com/office/drawing/2014/main" val="1341136720"/>
                    </a:ext>
                  </a:extLst>
                </a:gridCol>
              </a:tblGrid>
              <a:tr h="129764">
                <a:tc>
                  <a:txBody>
                    <a:bodyPr/>
                    <a:lstStyle/>
                    <a:p>
                      <a:pPr algn="ctr" fontAlgn="b"/>
                      <a:r>
                        <a:rPr lang="es-PE" sz="900" b="1" u="none" strike="noStrike" dirty="0">
                          <a:effectLst/>
                        </a:rPr>
                        <a:t>PUESTO</a:t>
                      </a:r>
                      <a:endParaRPr lang="es-PE" sz="900" b="1" i="0" u="none" strike="noStrike" dirty="0">
                        <a:solidFill>
                          <a:srgbClr val="FFFFFF"/>
                        </a:solidFill>
                        <a:effectLst/>
                        <a:latin typeface="Calibri" panose="020F0502020204030204" pitchFamily="34" charset="0"/>
                      </a:endParaRPr>
                    </a:p>
                  </a:txBody>
                  <a:tcPr marL="5592" marR="5592" marT="5592" marB="0" anchor="b">
                    <a:solidFill>
                      <a:schemeClr val="accent1">
                        <a:lumMod val="40000"/>
                        <a:lumOff val="60000"/>
                      </a:schemeClr>
                    </a:solidFill>
                  </a:tcPr>
                </a:tc>
                <a:tc>
                  <a:txBody>
                    <a:bodyPr/>
                    <a:lstStyle/>
                    <a:p>
                      <a:pPr algn="ctr" fontAlgn="b"/>
                      <a:r>
                        <a:rPr lang="es-PE" sz="900" b="1" u="none" strike="noStrike" dirty="0">
                          <a:effectLst/>
                        </a:rPr>
                        <a:t>SERVICIO</a:t>
                      </a:r>
                      <a:endParaRPr lang="es-PE" sz="900" b="1" i="0" u="none" strike="noStrike" dirty="0">
                        <a:solidFill>
                          <a:srgbClr val="FFFFFF"/>
                        </a:solidFill>
                        <a:effectLst/>
                        <a:latin typeface="Calibri" panose="020F0502020204030204" pitchFamily="34" charset="0"/>
                      </a:endParaRPr>
                    </a:p>
                  </a:txBody>
                  <a:tcPr marL="5592" marR="5592" marT="5592" marB="0" anchor="b">
                    <a:solidFill>
                      <a:schemeClr val="accent1">
                        <a:lumMod val="40000"/>
                        <a:lumOff val="60000"/>
                      </a:schemeClr>
                    </a:solidFill>
                  </a:tcPr>
                </a:tc>
                <a:tc>
                  <a:txBody>
                    <a:bodyPr/>
                    <a:lstStyle/>
                    <a:p>
                      <a:pPr algn="ctr" fontAlgn="b"/>
                      <a:r>
                        <a:rPr lang="es-PE" sz="900" b="1" u="none" strike="noStrike" dirty="0">
                          <a:effectLst/>
                        </a:rPr>
                        <a:t>RESULTADO</a:t>
                      </a:r>
                      <a:endParaRPr lang="es-PE" sz="900" b="1" i="0" u="none" strike="noStrike" dirty="0">
                        <a:solidFill>
                          <a:srgbClr val="FFFFFF"/>
                        </a:solidFill>
                        <a:effectLst/>
                        <a:latin typeface="Calibri" panose="020F0502020204030204" pitchFamily="34" charset="0"/>
                      </a:endParaRPr>
                    </a:p>
                  </a:txBody>
                  <a:tcPr marL="5592" marR="5592" marT="5592" marB="0" anchor="b">
                    <a:solidFill>
                      <a:schemeClr val="accent1">
                        <a:lumMod val="40000"/>
                        <a:lumOff val="60000"/>
                      </a:schemeClr>
                    </a:solidFill>
                  </a:tcPr>
                </a:tc>
                <a:tc>
                  <a:txBody>
                    <a:bodyPr/>
                    <a:lstStyle/>
                    <a:p>
                      <a:pPr algn="ctr" fontAlgn="b"/>
                      <a:r>
                        <a:rPr lang="es-PE" sz="900" b="1" u="none" strike="noStrike" dirty="0">
                          <a:effectLst/>
                        </a:rPr>
                        <a:t>AREA</a:t>
                      </a:r>
                      <a:endParaRPr lang="es-PE" sz="900" b="1" i="0" u="none" strike="noStrike" dirty="0">
                        <a:solidFill>
                          <a:srgbClr val="FFFFFF"/>
                        </a:solidFill>
                        <a:effectLst/>
                        <a:latin typeface="Calibri" panose="020F0502020204030204" pitchFamily="34" charset="0"/>
                      </a:endParaRPr>
                    </a:p>
                  </a:txBody>
                  <a:tcPr marL="5592" marR="5592" marT="5592" marB="0" anchor="b">
                    <a:solidFill>
                      <a:schemeClr val="accent1">
                        <a:lumMod val="40000"/>
                        <a:lumOff val="60000"/>
                      </a:schemeClr>
                    </a:solidFill>
                  </a:tcPr>
                </a:tc>
                <a:extLst>
                  <a:ext uri="{0D108BD9-81ED-4DB2-BD59-A6C34878D82A}">
                    <a16:rowId xmlns:a16="http://schemas.microsoft.com/office/drawing/2014/main" val="3190592784"/>
                  </a:ext>
                </a:extLst>
              </a:tr>
              <a:tr h="254445">
                <a:tc>
                  <a:txBody>
                    <a:bodyPr/>
                    <a:lstStyle/>
                    <a:p>
                      <a:pPr algn="ctr" fontAlgn="b"/>
                      <a:r>
                        <a:rPr lang="es-PE" sz="1000" b="0" i="0" u="none" strike="noStrike" dirty="0">
                          <a:solidFill>
                            <a:srgbClr val="000000"/>
                          </a:solidFill>
                          <a:effectLst/>
                          <a:latin typeface="Calibri" panose="020F0502020204030204" pitchFamily="34" charset="0"/>
                        </a:rPr>
                        <a:t>21</a:t>
                      </a:r>
                    </a:p>
                  </a:txBody>
                  <a:tcPr marL="7620" marR="7620" marT="7620" marB="0" anchor="ctr"/>
                </a:tc>
                <a:tc>
                  <a:txBody>
                    <a:bodyPr/>
                    <a:lstStyle/>
                    <a:p>
                      <a:pPr algn="ctr" fontAlgn="b"/>
                      <a:r>
                        <a:rPr lang="es-ES" sz="900" b="0" i="0" u="none" strike="noStrike" dirty="0">
                          <a:solidFill>
                            <a:srgbClr val="000000"/>
                          </a:solidFill>
                          <a:effectLst/>
                          <a:latin typeface="Calibri" panose="020F0502020204030204" pitchFamily="34" charset="0"/>
                        </a:rPr>
                        <a:t>Servicio específico safety de Capacitaciones básicas, intermedias, avanzadas y  especializadas en respuesta a emergencias</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4.135</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1219898343"/>
                  </a:ext>
                </a:extLst>
              </a:tr>
              <a:tr h="254445">
                <a:tc>
                  <a:txBody>
                    <a:bodyPr/>
                    <a:lstStyle/>
                    <a:p>
                      <a:pPr algn="ctr" fontAlgn="b"/>
                      <a:r>
                        <a:rPr lang="es-PE" sz="1000" b="0" i="0" u="none" strike="noStrike">
                          <a:solidFill>
                            <a:srgbClr val="000000"/>
                          </a:solidFill>
                          <a:effectLst/>
                          <a:latin typeface="Calibri" panose="020F0502020204030204" pitchFamily="34" charset="0"/>
                        </a:rPr>
                        <a:t>28</a:t>
                      </a:r>
                    </a:p>
                  </a:txBody>
                  <a:tcPr marL="7620" marR="7620" marT="7620" marB="0" anchor="ctr"/>
                </a:tc>
                <a:tc>
                  <a:txBody>
                    <a:bodyPr/>
                    <a:lstStyle/>
                    <a:p>
                      <a:pPr algn="ctr" fontAlgn="b"/>
                      <a:r>
                        <a:rPr lang="es-ES" sz="900" b="0" i="0" u="none" strike="noStrike" dirty="0">
                          <a:solidFill>
                            <a:srgbClr val="000000"/>
                          </a:solidFill>
                          <a:effectLst/>
                          <a:latin typeface="Calibri" panose="020F0502020204030204" pitchFamily="34" charset="0"/>
                        </a:rPr>
                        <a:t>Seguridad Física o Security, ingreso y salida de personal y unidades mayores y menores</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4.071</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1568951171"/>
                  </a:ext>
                </a:extLst>
              </a:tr>
              <a:tr h="254445">
                <a:tc>
                  <a:txBody>
                    <a:bodyPr/>
                    <a:lstStyle/>
                    <a:p>
                      <a:pPr algn="ctr" fontAlgn="b"/>
                      <a:r>
                        <a:rPr lang="es-PE" sz="1000" b="0" i="0" u="none" strike="noStrike">
                          <a:solidFill>
                            <a:srgbClr val="000000"/>
                          </a:solidFill>
                          <a:effectLst/>
                          <a:latin typeface="Calibri" panose="020F0502020204030204" pitchFamily="34" charset="0"/>
                        </a:rPr>
                        <a:t>30</a:t>
                      </a:r>
                    </a:p>
                  </a:txBody>
                  <a:tcPr marL="7620" marR="7620" marT="7620" marB="0" anchor="ctr"/>
                </a:tc>
                <a:tc>
                  <a:txBody>
                    <a:bodyPr/>
                    <a:lstStyle/>
                    <a:p>
                      <a:pPr algn="ctr" fontAlgn="b"/>
                      <a:r>
                        <a:rPr lang="es-ES" sz="900" b="0" i="0" u="none" strike="noStrike" dirty="0">
                          <a:solidFill>
                            <a:srgbClr val="000000"/>
                          </a:solidFill>
                          <a:effectLst/>
                          <a:latin typeface="Calibri" panose="020F0502020204030204" pitchFamily="34" charset="0"/>
                        </a:rPr>
                        <a:t>Servicio específico de safety referido a la Certificación en Edificaciones de Defensa Civil de nuestras 9 instalaciones</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4.067</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3183243167"/>
                  </a:ext>
                </a:extLst>
              </a:tr>
              <a:tr h="379127">
                <a:tc>
                  <a:txBody>
                    <a:bodyPr/>
                    <a:lstStyle/>
                    <a:p>
                      <a:pPr algn="ctr" fontAlgn="b"/>
                      <a:r>
                        <a:rPr lang="es-PE" sz="1000" b="0" i="0" u="none" strike="noStrike">
                          <a:solidFill>
                            <a:srgbClr val="000000"/>
                          </a:solidFill>
                          <a:effectLst/>
                          <a:latin typeface="Calibri" panose="020F0502020204030204" pitchFamily="34" charset="0"/>
                        </a:rPr>
                        <a:t>32</a:t>
                      </a:r>
                    </a:p>
                  </a:txBody>
                  <a:tcPr marL="7620" marR="7620" marT="7620" marB="0" anchor="ctr"/>
                </a:tc>
                <a:tc>
                  <a:txBody>
                    <a:bodyPr/>
                    <a:lstStyle/>
                    <a:p>
                      <a:pPr algn="ctr" fontAlgn="b"/>
                      <a:r>
                        <a:rPr lang="es-ES" sz="900" b="0" i="0" u="none" strike="noStrike" dirty="0">
                          <a:solidFill>
                            <a:srgbClr val="000000"/>
                          </a:solidFill>
                          <a:effectLst/>
                          <a:latin typeface="Calibri" panose="020F0502020204030204" pitchFamily="34" charset="0"/>
                        </a:rPr>
                        <a:t>Seguridad Física o Security, en la parte referida al control de Ingreso y salida de unidades de producto terminado (Alcohol/azúcar) y sub productos (bagazo/compost)</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4.056</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1050882448"/>
                  </a:ext>
                </a:extLst>
              </a:tr>
              <a:tr h="254445">
                <a:tc>
                  <a:txBody>
                    <a:bodyPr/>
                    <a:lstStyle/>
                    <a:p>
                      <a:pPr algn="ctr" fontAlgn="b"/>
                      <a:r>
                        <a:rPr lang="es-PE" sz="1000" b="0" i="0" u="none" strike="noStrike">
                          <a:solidFill>
                            <a:srgbClr val="000000"/>
                          </a:solidFill>
                          <a:effectLst/>
                          <a:latin typeface="Calibri" panose="020F0502020204030204" pitchFamily="34" charset="0"/>
                        </a:rPr>
                        <a:t>33</a:t>
                      </a:r>
                    </a:p>
                  </a:txBody>
                  <a:tcPr marL="7620" marR="7620" marT="7620" marB="0" anchor="ctr"/>
                </a:tc>
                <a:tc>
                  <a:txBody>
                    <a:bodyPr/>
                    <a:lstStyle/>
                    <a:p>
                      <a:pPr algn="ctr" fontAlgn="b"/>
                      <a:r>
                        <a:rPr lang="es-ES" sz="900" b="0" i="0" u="none" strike="noStrike" dirty="0">
                          <a:solidFill>
                            <a:srgbClr val="000000"/>
                          </a:solidFill>
                          <a:effectLst/>
                          <a:latin typeface="Calibri" panose="020F0502020204030204" pitchFamily="34" charset="0"/>
                        </a:rPr>
                        <a:t>Servicio específico de safety referido a la Prevención de accidentes y promoción del comportamiento seguro (safety) detectando e informando actos, condiciones, incidentes</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4.046</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505545181"/>
                  </a:ext>
                </a:extLst>
              </a:tr>
              <a:tr h="254445">
                <a:tc>
                  <a:txBody>
                    <a:bodyPr/>
                    <a:lstStyle/>
                    <a:p>
                      <a:pPr algn="ctr" fontAlgn="b"/>
                      <a:r>
                        <a:rPr lang="es-PE" sz="1000" b="0" i="0" u="none" strike="noStrike">
                          <a:solidFill>
                            <a:srgbClr val="000000"/>
                          </a:solidFill>
                          <a:effectLst/>
                          <a:latin typeface="Calibri" panose="020F0502020204030204" pitchFamily="34" charset="0"/>
                        </a:rPr>
                        <a:t>35</a:t>
                      </a:r>
                    </a:p>
                  </a:txBody>
                  <a:tcPr marL="7620" marR="7620" marT="7620" marB="0" anchor="ctr"/>
                </a:tc>
                <a:tc>
                  <a:txBody>
                    <a:bodyPr/>
                    <a:lstStyle/>
                    <a:p>
                      <a:pPr algn="ctr" fontAlgn="b"/>
                      <a:r>
                        <a:rPr lang="es-PE" sz="900" b="0" i="0" u="none" strike="noStrike" dirty="0">
                          <a:solidFill>
                            <a:srgbClr val="000000"/>
                          </a:solidFill>
                          <a:effectLst/>
                          <a:latin typeface="Calibri" panose="020F0502020204030204" pitchFamily="34" charset="0"/>
                        </a:rPr>
                        <a:t>Security referido a la custodia  de Maquinaria para Gerencia de Operaciones </a:t>
                      </a:r>
                      <a:r>
                        <a:rPr lang="es-PE" sz="900" b="0" i="0" u="none" strike="noStrike" dirty="0" err="1">
                          <a:solidFill>
                            <a:srgbClr val="000000"/>
                          </a:solidFill>
                          <a:effectLst/>
                          <a:latin typeface="Calibri" panose="020F0502020204030204" pitchFamily="34" charset="0"/>
                        </a:rPr>
                        <a:t>asi</a:t>
                      </a:r>
                      <a:r>
                        <a:rPr lang="es-PE" sz="900" b="0" i="0" u="none" strike="noStrike" dirty="0">
                          <a:solidFill>
                            <a:srgbClr val="000000"/>
                          </a:solidFill>
                          <a:effectLst/>
                          <a:latin typeface="Calibri" panose="020F0502020204030204" pitchFamily="34" charset="0"/>
                        </a:rPr>
                        <a:t> como para Gerencia </a:t>
                      </a:r>
                      <a:r>
                        <a:rPr lang="es-PE" sz="900" b="0" i="0" u="none" strike="noStrike" dirty="0" err="1">
                          <a:solidFill>
                            <a:srgbClr val="000000"/>
                          </a:solidFill>
                          <a:effectLst/>
                          <a:latin typeface="Calibri" panose="020F0502020204030204" pitchFamily="34" charset="0"/>
                        </a:rPr>
                        <a:t>Agricola</a:t>
                      </a:r>
                      <a:endParaRPr lang="es-PE" sz="9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s-PE" sz="1000" b="0" i="0" u="none" strike="noStrike" dirty="0">
                          <a:solidFill>
                            <a:srgbClr val="000000"/>
                          </a:solidFill>
                          <a:effectLst/>
                          <a:latin typeface="Calibri" panose="020F0502020204030204" pitchFamily="34" charset="0"/>
                        </a:rPr>
                        <a:t>4.038</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1808431543"/>
                  </a:ext>
                </a:extLst>
              </a:tr>
              <a:tr h="379127">
                <a:tc>
                  <a:txBody>
                    <a:bodyPr/>
                    <a:lstStyle/>
                    <a:p>
                      <a:pPr algn="ctr" fontAlgn="b"/>
                      <a:r>
                        <a:rPr lang="es-PE" sz="1000" b="0" i="0" u="none" strike="noStrike">
                          <a:solidFill>
                            <a:srgbClr val="000000"/>
                          </a:solidFill>
                          <a:effectLst/>
                          <a:latin typeface="Calibri" panose="020F0502020204030204" pitchFamily="34" charset="0"/>
                        </a:rPr>
                        <a:t>37</a:t>
                      </a:r>
                    </a:p>
                  </a:txBody>
                  <a:tcPr marL="7620" marR="7620" marT="7620" marB="0" anchor="ctr"/>
                </a:tc>
                <a:tc>
                  <a:txBody>
                    <a:bodyPr/>
                    <a:lstStyle/>
                    <a:p>
                      <a:pPr algn="ctr" fontAlgn="b"/>
                      <a:r>
                        <a:rPr lang="es-ES" sz="900" b="0" i="0" u="none" strike="noStrike" dirty="0">
                          <a:solidFill>
                            <a:srgbClr val="000000"/>
                          </a:solidFill>
                          <a:effectLst/>
                          <a:latin typeface="Calibri" panose="020F0502020204030204" pitchFamily="34" charset="0"/>
                        </a:rPr>
                        <a:t>Servicio específico de Investigación de Ilícitos, denuncias ante PNP, paros, bloqueos e investigaciones Fiscales</a:t>
                      </a:r>
                    </a:p>
                  </a:txBody>
                  <a:tcPr marL="7620" marR="7620" marT="7620" marB="0" anchor="ctr"/>
                </a:tc>
                <a:tc>
                  <a:txBody>
                    <a:bodyPr/>
                    <a:lstStyle/>
                    <a:p>
                      <a:pPr algn="ctr" fontAlgn="b"/>
                      <a:r>
                        <a:rPr lang="es-PE" sz="1000" b="0" i="0" u="none" strike="noStrike" dirty="0">
                          <a:solidFill>
                            <a:srgbClr val="000000"/>
                          </a:solidFill>
                          <a:effectLst/>
                          <a:latin typeface="Calibri" panose="020F0502020204030204" pitchFamily="34" charset="0"/>
                        </a:rPr>
                        <a:t>4.038</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2363199582"/>
                  </a:ext>
                </a:extLst>
              </a:tr>
              <a:tr h="254445">
                <a:tc>
                  <a:txBody>
                    <a:bodyPr/>
                    <a:lstStyle/>
                    <a:p>
                      <a:pPr algn="ctr" fontAlgn="b"/>
                      <a:r>
                        <a:rPr lang="es-PE" sz="1000" b="0" i="0" u="none" strike="noStrike">
                          <a:solidFill>
                            <a:srgbClr val="000000"/>
                          </a:solidFill>
                          <a:effectLst/>
                          <a:latin typeface="Calibri" panose="020F0502020204030204" pitchFamily="34" charset="0"/>
                        </a:rPr>
                        <a:t>41</a:t>
                      </a:r>
                    </a:p>
                  </a:txBody>
                  <a:tcPr marL="7620" marR="7620" marT="7620" marB="0" anchor="ctr"/>
                </a:tc>
                <a:tc>
                  <a:txBody>
                    <a:bodyPr/>
                    <a:lstStyle/>
                    <a:p>
                      <a:pPr algn="ctr" fontAlgn="b"/>
                      <a:r>
                        <a:rPr lang="es-ES" sz="900" b="0" i="0" u="none" strike="noStrike" dirty="0">
                          <a:solidFill>
                            <a:srgbClr val="000000"/>
                          </a:solidFill>
                          <a:effectLst/>
                          <a:latin typeface="Calibri" panose="020F0502020204030204" pitchFamily="34" charset="0"/>
                        </a:rPr>
                        <a:t>Soporte de imágenes en seguridad electrónica </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3.958</a:t>
                      </a:r>
                    </a:p>
                  </a:txBody>
                  <a:tcPr marL="7620" marR="7620" marT="7620" marB="0" anchor="ctr"/>
                </a:tc>
                <a:tc>
                  <a:txBody>
                    <a:bodyPr/>
                    <a:lstStyle/>
                    <a:p>
                      <a:pPr algn="ctr" fontAlgn="b"/>
                      <a:r>
                        <a:rPr lang="es-PE" sz="1000" b="0" i="0" u="none" strike="noStrike" dirty="0">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458410091"/>
                  </a:ext>
                </a:extLst>
              </a:tr>
              <a:tr h="379127">
                <a:tc>
                  <a:txBody>
                    <a:bodyPr/>
                    <a:lstStyle/>
                    <a:p>
                      <a:pPr algn="ctr" fontAlgn="b"/>
                      <a:r>
                        <a:rPr lang="es-PE" sz="1000" b="0" i="0" u="none" strike="noStrike">
                          <a:solidFill>
                            <a:srgbClr val="000000"/>
                          </a:solidFill>
                          <a:effectLst/>
                          <a:latin typeface="Calibri" panose="020F0502020204030204" pitchFamily="34" charset="0"/>
                        </a:rPr>
                        <a:t>42</a:t>
                      </a:r>
                    </a:p>
                  </a:txBody>
                  <a:tcPr marL="7620" marR="7620" marT="7620" marB="0" anchor="ctr"/>
                </a:tc>
                <a:tc>
                  <a:txBody>
                    <a:bodyPr/>
                    <a:lstStyle/>
                    <a:p>
                      <a:pPr algn="ctr" fontAlgn="b"/>
                      <a:r>
                        <a:rPr lang="es-ES" sz="900" b="0" i="0" u="none" strike="noStrike" dirty="0">
                          <a:solidFill>
                            <a:srgbClr val="000000"/>
                          </a:solidFill>
                          <a:effectLst/>
                          <a:latin typeface="Calibri" panose="020F0502020204030204" pitchFamily="34" charset="0"/>
                        </a:rPr>
                        <a:t>Servicios  de gestión y mantenimiento de equipos críticos (recarga y mantenimiento de extintores, luces de emergencia y sistema de detectores de humo)</a:t>
                      </a:r>
                    </a:p>
                  </a:txBody>
                  <a:tcPr marL="7620" marR="7620" marT="7620" marB="0" anchor="ctr"/>
                </a:tc>
                <a:tc>
                  <a:txBody>
                    <a:bodyPr/>
                    <a:lstStyle/>
                    <a:p>
                      <a:pPr algn="ctr" fontAlgn="b"/>
                      <a:r>
                        <a:rPr lang="es-PE" sz="1000" b="0" i="0" u="none" strike="noStrike">
                          <a:solidFill>
                            <a:srgbClr val="000000"/>
                          </a:solidFill>
                          <a:effectLst/>
                          <a:latin typeface="Calibri" panose="020F0502020204030204" pitchFamily="34" charset="0"/>
                        </a:rPr>
                        <a:t>3.911</a:t>
                      </a:r>
                    </a:p>
                  </a:txBody>
                  <a:tcPr marL="7620" marR="7620" marT="7620" marB="0" anchor="ctr"/>
                </a:tc>
                <a:tc>
                  <a:txBody>
                    <a:bodyPr/>
                    <a:lstStyle/>
                    <a:p>
                      <a:pPr algn="ctr" fontAlgn="b"/>
                      <a:r>
                        <a:rPr lang="es-PE" sz="1000" b="0" i="0" u="none" strike="noStrike" dirty="0">
                          <a:solidFill>
                            <a:srgbClr val="000000"/>
                          </a:solidFill>
                          <a:effectLst/>
                          <a:latin typeface="Calibri" panose="020F0502020204030204" pitchFamily="34" charset="0"/>
                        </a:rPr>
                        <a:t>Seguridad</a:t>
                      </a:r>
                    </a:p>
                  </a:txBody>
                  <a:tcPr marL="7620" marR="7620" marT="7620" marB="0" anchor="ctr"/>
                </a:tc>
                <a:extLst>
                  <a:ext uri="{0D108BD9-81ED-4DB2-BD59-A6C34878D82A}">
                    <a16:rowId xmlns:a16="http://schemas.microsoft.com/office/drawing/2014/main" val="952574108"/>
                  </a:ext>
                </a:extLst>
              </a:tr>
            </a:tbl>
          </a:graphicData>
        </a:graphic>
      </p:graphicFrame>
      <p:graphicFrame>
        <p:nvGraphicFramePr>
          <p:cNvPr id="3" name="Gráfico 2">
            <a:extLst>
              <a:ext uri="{FF2B5EF4-FFF2-40B4-BE49-F238E27FC236}">
                <a16:creationId xmlns:a16="http://schemas.microsoft.com/office/drawing/2014/main" id="{51C23394-A07C-45F9-AE20-E106F5F90573}"/>
              </a:ext>
            </a:extLst>
          </p:cNvPr>
          <p:cNvGraphicFramePr>
            <a:graphicFrameLocks/>
          </p:cNvGraphicFramePr>
          <p:nvPr>
            <p:extLst>
              <p:ext uri="{D42A27DB-BD31-4B8C-83A1-F6EECF244321}">
                <p14:modId xmlns:p14="http://schemas.microsoft.com/office/powerpoint/2010/main" val="2345057864"/>
              </p:ext>
            </p:extLst>
          </p:nvPr>
        </p:nvGraphicFramePr>
        <p:xfrm>
          <a:off x="380999" y="3777519"/>
          <a:ext cx="3415146" cy="139484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Gráfico 3">
            <a:extLst>
              <a:ext uri="{FF2B5EF4-FFF2-40B4-BE49-F238E27FC236}">
                <a16:creationId xmlns:a16="http://schemas.microsoft.com/office/drawing/2014/main" id="{86799001-73AB-435D-8C22-0DE440B22AB5}"/>
              </a:ext>
            </a:extLst>
          </p:cNvPr>
          <p:cNvGraphicFramePr>
            <a:graphicFrameLocks/>
          </p:cNvGraphicFramePr>
          <p:nvPr/>
        </p:nvGraphicFramePr>
        <p:xfrm>
          <a:off x="370685" y="5267351"/>
          <a:ext cx="3425460" cy="138475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Gráfico 4">
            <a:extLst>
              <a:ext uri="{FF2B5EF4-FFF2-40B4-BE49-F238E27FC236}">
                <a16:creationId xmlns:a16="http://schemas.microsoft.com/office/drawing/2014/main" id="{57DCF93C-86C5-4009-AD6E-549A11E79587}"/>
              </a:ext>
            </a:extLst>
          </p:cNvPr>
          <p:cNvGraphicFramePr>
            <a:graphicFrameLocks/>
          </p:cNvGraphicFramePr>
          <p:nvPr/>
        </p:nvGraphicFramePr>
        <p:xfrm>
          <a:off x="3916217" y="3777520"/>
          <a:ext cx="2576623" cy="287458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6" name="Gráfico 15">
            <a:extLst>
              <a:ext uri="{FF2B5EF4-FFF2-40B4-BE49-F238E27FC236}">
                <a16:creationId xmlns:a16="http://schemas.microsoft.com/office/drawing/2014/main" id="{8785F766-1653-43A4-8D5B-767AA1FBDBA5}"/>
              </a:ext>
            </a:extLst>
          </p:cNvPr>
          <p:cNvGraphicFramePr>
            <a:graphicFrameLocks/>
          </p:cNvGraphicFramePr>
          <p:nvPr/>
        </p:nvGraphicFramePr>
        <p:xfrm>
          <a:off x="6761589" y="3888510"/>
          <a:ext cx="5001787" cy="2613627"/>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Gráfico 1">
            <a:extLst>
              <a:ext uri="{FF2B5EF4-FFF2-40B4-BE49-F238E27FC236}">
                <a16:creationId xmlns:a16="http://schemas.microsoft.com/office/drawing/2014/main" id="{12BFCEDA-83F4-409C-B9D7-AF341A05ACCC}"/>
              </a:ext>
            </a:extLst>
          </p:cNvPr>
          <p:cNvGraphicFramePr>
            <a:graphicFrameLocks/>
          </p:cNvGraphicFramePr>
          <p:nvPr>
            <p:extLst>
              <p:ext uri="{D42A27DB-BD31-4B8C-83A1-F6EECF244321}">
                <p14:modId xmlns:p14="http://schemas.microsoft.com/office/powerpoint/2010/main" val="278711130"/>
              </p:ext>
            </p:extLst>
          </p:nvPr>
        </p:nvGraphicFramePr>
        <p:xfrm>
          <a:off x="6761589" y="743964"/>
          <a:ext cx="5001461" cy="3033554"/>
        </p:xfrm>
        <a:graphic>
          <a:graphicData uri="http://schemas.openxmlformats.org/drawingml/2006/chart">
            <c:chart xmlns:c="http://schemas.openxmlformats.org/drawingml/2006/chart" xmlns:r="http://schemas.openxmlformats.org/officeDocument/2006/relationships" r:id="rId8"/>
          </a:graphicData>
        </a:graphic>
      </p:graphicFrame>
      <p:sp>
        <p:nvSpPr>
          <p:cNvPr id="26" name="CuadroTexto 25">
            <a:extLst>
              <a:ext uri="{FF2B5EF4-FFF2-40B4-BE49-F238E27FC236}">
                <a16:creationId xmlns:a16="http://schemas.microsoft.com/office/drawing/2014/main" id="{DDE180EC-4CB8-4B86-9BA4-EE8826E6FEAB}"/>
              </a:ext>
            </a:extLst>
          </p:cNvPr>
          <p:cNvSpPr txBox="1"/>
          <p:nvPr/>
        </p:nvSpPr>
        <p:spPr>
          <a:xfrm>
            <a:off x="11128190" y="798419"/>
            <a:ext cx="598241" cy="307777"/>
          </a:xfrm>
          <a:prstGeom prst="rect">
            <a:avLst/>
          </a:prstGeom>
          <a:solidFill>
            <a:srgbClr val="92D050"/>
          </a:solidFill>
        </p:spPr>
        <p:txBody>
          <a:bodyPr wrap="none" rtlCol="0">
            <a:spAutoFit/>
          </a:bodyPr>
          <a:lstStyle/>
          <a:p>
            <a:r>
              <a:rPr lang="es-PE" sz="1400" b="1" dirty="0">
                <a:solidFill>
                  <a:schemeClr val="bg1"/>
                </a:solidFill>
              </a:rPr>
              <a:t>4.112</a:t>
            </a:r>
          </a:p>
        </p:txBody>
      </p:sp>
    </p:spTree>
    <p:extLst>
      <p:ext uri="{BB962C8B-B14F-4D97-AF65-F5344CB8AC3E}">
        <p14:creationId xmlns:p14="http://schemas.microsoft.com/office/powerpoint/2010/main" val="16274258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Seguridad</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4493538"/>
          </a:xfrm>
          <a:prstGeom prst="rect">
            <a:avLst/>
          </a:prstGeom>
        </p:spPr>
        <p:txBody>
          <a:bodyPr wrap="square">
            <a:spAutoFit/>
          </a:bodyPr>
          <a:lstStyle/>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 equipo de trabajo, Ivan, Digno, Jaime. Siempre dispuestos a apoyar con su personal con los traslados a TRAMARSA.</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 equipo!!! Sigan así </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 equipo.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 trabajo chicos</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 uso de las cámaras de seguridad y buenas ubicaciones</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Con lo referido a custodia de maquinaria no se tienen una buena gestión de los gastos, no hay una revisión minuciosa y control de los que se vienen pagando.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Excelente Servicio!!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Excelente!!</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Frente a la investigación de accidentes, considero que se debería evaluar y debería primar la seguridad y no normalizar condiciones que los operarios puedan ejecutar como "normales", por ejemplo si un conductor de moto va mirando hacia atrás no debería aceptarse y normalizarse y Seguridad no debería aceptar esa condición como una práctica normal y que se realiza por todos los conductores, sino deberían ser los primeros en solicitar que se sancione.</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Mayor preparación en la emisión de reportes a cada responsable. según el acto y condición y hacer el llamado oportuno antes de emitir el reporte no solo enviarlo por el sistema.</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Mejorar el control de unidades para carga y descarga de producto.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Mejorar equipamiento electrónico.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Ninguna observación</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Ok</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Ok</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Reducción de tarifas de escola de equipos.</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9048165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Calidad</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2DF1BBFB-9366-4F8A-92A1-C2D48D6B71FE}"/>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596452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1531139" y="710253"/>
            <a:ext cx="1145853" cy="461665"/>
          </a:xfrm>
          <a:prstGeom prst="rect">
            <a:avLst/>
          </a:prstGeom>
          <a:noFill/>
        </p:spPr>
        <p:txBody>
          <a:bodyPr wrap="square" rtlCol="0">
            <a:spAutoFit/>
          </a:bodyPr>
          <a:lstStyle/>
          <a:p>
            <a:pPr algn="ctr"/>
            <a:r>
              <a:rPr lang="es-PE" sz="1200" b="1" dirty="0">
                <a:latin typeface="Verdana" panose="020B0604030504040204" pitchFamily="34" charset="0"/>
                <a:ea typeface="Verdana" panose="020B0604030504040204" pitchFamily="34" charset="0"/>
                <a:cs typeface="Verdana" panose="020B0604030504040204" pitchFamily="34" charset="0"/>
              </a:rPr>
              <a:t>Lámina </a:t>
            </a:r>
          </a:p>
          <a:p>
            <a:pPr algn="ctr"/>
            <a:r>
              <a:rPr lang="es-PE" sz="1200" b="1" dirty="0">
                <a:latin typeface="Verdana" panose="020B0604030504040204" pitchFamily="34" charset="0"/>
                <a:ea typeface="Verdana" panose="020B0604030504040204" pitchFamily="34" charset="0"/>
                <a:cs typeface="Verdana" panose="020B0604030504040204" pitchFamily="34" charset="0"/>
              </a:rPr>
              <a:t>para título</a:t>
            </a:r>
          </a:p>
        </p:txBody>
      </p:sp>
      <p:sp>
        <p:nvSpPr>
          <p:cNvPr id="10" name="CuadroTexto 9"/>
          <p:cNvSpPr txBox="1"/>
          <p:nvPr/>
        </p:nvSpPr>
        <p:spPr>
          <a:xfrm>
            <a:off x="-1940620" y="1949433"/>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(40)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Antetítulo y fecha</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1" name="Título 1"/>
          <p:cNvSpPr txBox="1">
            <a:spLocks/>
          </p:cNvSpPr>
          <p:nvPr/>
        </p:nvSpPr>
        <p:spPr>
          <a:xfrm>
            <a:off x="1344719" y="2198318"/>
            <a:ext cx="9613567" cy="156340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s-MX" sz="3000" b="1" dirty="0">
              <a:solidFill>
                <a:srgbClr val="009F43"/>
              </a:solidFill>
              <a:latin typeface="Arial" panose="020B0604020202020204" pitchFamily="34" charset="0"/>
              <a:ea typeface="Verdana" charset="0"/>
              <a:cs typeface="Arial" panose="020B0604020202020204" pitchFamily="34" charset="0"/>
            </a:endParaRPr>
          </a:p>
          <a:p>
            <a:endParaRPr lang="es-MX" sz="3000" b="1" dirty="0">
              <a:solidFill>
                <a:srgbClr val="009F43"/>
              </a:solidFill>
              <a:latin typeface="Arial" panose="020B0604020202020204" pitchFamily="34" charset="0"/>
              <a:ea typeface="Verdana" charset="0"/>
              <a:cs typeface="Arial" panose="020B0604020202020204" pitchFamily="34" charset="0"/>
            </a:endParaRPr>
          </a:p>
          <a:p>
            <a:endParaRPr lang="es-MX" sz="3000" b="1" dirty="0">
              <a:solidFill>
                <a:srgbClr val="009F43"/>
              </a:solidFill>
              <a:latin typeface="Arial" panose="020B0604020202020204" pitchFamily="34" charset="0"/>
              <a:ea typeface="Verdana" charset="0"/>
              <a:cs typeface="Arial" panose="020B0604020202020204" pitchFamily="34" charset="0"/>
            </a:endParaRPr>
          </a:p>
          <a:p>
            <a:r>
              <a:rPr lang="es-MX" sz="3000" b="1" dirty="0">
                <a:solidFill>
                  <a:srgbClr val="009F43"/>
                </a:solidFill>
                <a:latin typeface="Arial" panose="020B0604020202020204" pitchFamily="34" charset="0"/>
                <a:ea typeface="Verdana" charset="0"/>
                <a:cs typeface="Arial" panose="020B0604020202020204" pitchFamily="34" charset="0"/>
              </a:rPr>
              <a:t>Encuestas de Satisfacción </a:t>
            </a:r>
            <a:r>
              <a:rPr lang="es-MX" sz="3000" b="1" dirty="0" err="1">
                <a:solidFill>
                  <a:srgbClr val="009F43"/>
                </a:solidFill>
                <a:latin typeface="Arial" panose="020B0604020202020204" pitchFamily="34" charset="0"/>
                <a:ea typeface="Verdana" charset="0"/>
                <a:cs typeface="Arial" panose="020B0604020202020204" pitchFamily="34" charset="0"/>
              </a:rPr>
              <a:t>Multiarea</a:t>
            </a:r>
            <a:r>
              <a:rPr lang="es-MX" sz="3000" b="1" dirty="0">
                <a:solidFill>
                  <a:srgbClr val="009F43"/>
                </a:solidFill>
                <a:latin typeface="Arial" panose="020B0604020202020204" pitchFamily="34" charset="0"/>
                <a:ea typeface="Verdana" charset="0"/>
                <a:cs typeface="Arial" panose="020B0604020202020204" pitchFamily="34" charset="0"/>
              </a:rPr>
              <a:t> 2024-02</a:t>
            </a:r>
          </a:p>
        </p:txBody>
      </p:sp>
      <p:sp>
        <p:nvSpPr>
          <p:cNvPr id="16" name="Subtítulo 2"/>
          <p:cNvSpPr txBox="1">
            <a:spLocks/>
          </p:cNvSpPr>
          <p:nvPr/>
        </p:nvSpPr>
        <p:spPr>
          <a:xfrm>
            <a:off x="6097930" y="3823232"/>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Enero 2025 </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cxnSp>
        <p:nvCxnSpPr>
          <p:cNvPr id="17" name="Conector recto 16"/>
          <p:cNvCxnSpPr/>
          <p:nvPr/>
        </p:nvCxnSpPr>
        <p:spPr>
          <a:xfrm flipV="1">
            <a:off x="1382210" y="3761723"/>
            <a:ext cx="7930891" cy="16982"/>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4760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Calidad</a:t>
            </a:r>
          </a:p>
        </p:txBody>
      </p:sp>
      <p:cxnSp>
        <p:nvCxnSpPr>
          <p:cNvPr id="11" name="Conector recto 10"/>
          <p:cNvCxnSpPr>
            <a:cxnSpLocks/>
          </p:cNvCxnSpPr>
          <p:nvPr/>
        </p:nvCxnSpPr>
        <p:spPr>
          <a:xfrm>
            <a:off x="370686" y="677553"/>
            <a:ext cx="1144262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26898" y="732037"/>
            <a:ext cx="5007101" cy="21517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a:t>
            </a:r>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7" name="Tabla 6">
            <a:extLst>
              <a:ext uri="{FF2B5EF4-FFF2-40B4-BE49-F238E27FC236}">
                <a16:creationId xmlns:a16="http://schemas.microsoft.com/office/drawing/2014/main" id="{635A703F-01B4-7F9A-E3BD-4E9C01A2E6E0}"/>
              </a:ext>
            </a:extLst>
          </p:cNvPr>
          <p:cNvGraphicFramePr>
            <a:graphicFrameLocks noGrp="1"/>
          </p:cNvGraphicFramePr>
          <p:nvPr/>
        </p:nvGraphicFramePr>
        <p:xfrm>
          <a:off x="326896" y="1001693"/>
          <a:ext cx="5769103" cy="2181382"/>
        </p:xfrm>
        <a:graphic>
          <a:graphicData uri="http://schemas.openxmlformats.org/drawingml/2006/table">
            <a:tbl>
              <a:tblPr>
                <a:tableStyleId>{5C22544A-7EE6-4342-B048-85BDC9FD1C3A}</a:tableStyleId>
              </a:tblPr>
              <a:tblGrid>
                <a:gridCol w="677450">
                  <a:extLst>
                    <a:ext uri="{9D8B030D-6E8A-4147-A177-3AD203B41FA5}">
                      <a16:colId xmlns:a16="http://schemas.microsoft.com/office/drawing/2014/main" val="3476905464"/>
                    </a:ext>
                  </a:extLst>
                </a:gridCol>
                <a:gridCol w="3406387">
                  <a:extLst>
                    <a:ext uri="{9D8B030D-6E8A-4147-A177-3AD203B41FA5}">
                      <a16:colId xmlns:a16="http://schemas.microsoft.com/office/drawing/2014/main" val="2182101974"/>
                    </a:ext>
                  </a:extLst>
                </a:gridCol>
                <a:gridCol w="942302">
                  <a:extLst>
                    <a:ext uri="{9D8B030D-6E8A-4147-A177-3AD203B41FA5}">
                      <a16:colId xmlns:a16="http://schemas.microsoft.com/office/drawing/2014/main" val="3010551720"/>
                    </a:ext>
                  </a:extLst>
                </a:gridCol>
                <a:gridCol w="742964">
                  <a:extLst>
                    <a:ext uri="{9D8B030D-6E8A-4147-A177-3AD203B41FA5}">
                      <a16:colId xmlns:a16="http://schemas.microsoft.com/office/drawing/2014/main" val="1032164255"/>
                    </a:ext>
                  </a:extLst>
                </a:gridCol>
              </a:tblGrid>
              <a:tr h="163170">
                <a:tc>
                  <a:txBody>
                    <a:bodyPr/>
                    <a:lstStyle/>
                    <a:p>
                      <a:pPr algn="ctr" fontAlgn="b"/>
                      <a:r>
                        <a:rPr lang="es-PE" sz="900" b="1" u="none" strike="noStrike" dirty="0">
                          <a:effectLst/>
                        </a:rPr>
                        <a:t>PUESTO</a:t>
                      </a:r>
                      <a:endParaRPr lang="es-PE" sz="9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900" b="1" u="none" strike="noStrike" dirty="0">
                          <a:effectLst/>
                        </a:rPr>
                        <a:t>SERVICIO</a:t>
                      </a:r>
                      <a:endParaRPr lang="es-PE" sz="9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900" b="1" u="none" strike="noStrike" dirty="0">
                          <a:effectLst/>
                        </a:rPr>
                        <a:t>RESULTADO</a:t>
                      </a:r>
                      <a:endParaRPr lang="es-PE" sz="9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900" b="1" u="none" strike="noStrike" dirty="0">
                          <a:effectLst/>
                        </a:rPr>
                        <a:t>AREA</a:t>
                      </a:r>
                      <a:endParaRPr lang="es-PE" sz="9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1851641626"/>
                  </a:ext>
                </a:extLst>
              </a:tr>
              <a:tr h="212816">
                <a:tc>
                  <a:txBody>
                    <a:bodyPr/>
                    <a:lstStyle/>
                    <a:p>
                      <a:pPr algn="ctr" fontAlgn="b"/>
                      <a:r>
                        <a:rPr lang="es-PE" sz="1100" b="0" i="0" u="none" strike="noStrike" dirty="0">
                          <a:solidFill>
                            <a:srgbClr val="000000"/>
                          </a:solidFill>
                          <a:effectLst/>
                          <a:latin typeface="Calibri" panose="020F0502020204030204" pitchFamily="34" charset="0"/>
                        </a:rPr>
                        <a:t>6</a:t>
                      </a:r>
                    </a:p>
                  </a:txBody>
                  <a:tcPr marL="7620" marR="7620" marT="7620" marB="0" anchor="ctr"/>
                </a:tc>
                <a:tc>
                  <a:txBody>
                    <a:bodyPr/>
                    <a:lstStyle/>
                    <a:p>
                      <a:pPr algn="ctr" fontAlgn="b"/>
                      <a:r>
                        <a:rPr lang="es-ES" sz="950" b="0" i="0" u="none" strike="noStrike" dirty="0">
                          <a:solidFill>
                            <a:srgbClr val="000000"/>
                          </a:solidFill>
                          <a:effectLst/>
                          <a:latin typeface="Calibri" panose="020F0502020204030204" pitchFamily="34" charset="0"/>
                        </a:rPr>
                        <a:t>Amabilidad y disponibilidad del personal por algún requerimiento</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4.291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1291557802"/>
                  </a:ext>
                </a:extLst>
              </a:tr>
              <a:tr h="108773">
                <a:tc>
                  <a:txBody>
                    <a:bodyPr/>
                    <a:lstStyle/>
                    <a:p>
                      <a:pPr algn="ctr" fontAlgn="b"/>
                      <a:r>
                        <a:rPr lang="es-PE" sz="1100" b="0" i="0" u="none" strike="noStrike">
                          <a:solidFill>
                            <a:srgbClr val="000000"/>
                          </a:solidFill>
                          <a:effectLst/>
                          <a:latin typeface="Calibri" panose="020F0502020204030204" pitchFamily="34" charset="0"/>
                        </a:rPr>
                        <a:t>22</a:t>
                      </a:r>
                    </a:p>
                  </a:txBody>
                  <a:tcPr marL="7620" marR="7620" marT="7620" marB="0" anchor="ctr"/>
                </a:tc>
                <a:tc>
                  <a:txBody>
                    <a:bodyPr/>
                    <a:lstStyle/>
                    <a:p>
                      <a:pPr algn="ctr" fontAlgn="b"/>
                      <a:r>
                        <a:rPr lang="es-PE" sz="950" b="0" i="0" u="none" strike="noStrike" dirty="0">
                          <a:solidFill>
                            <a:srgbClr val="000000"/>
                          </a:solidFill>
                          <a:effectLst/>
                          <a:latin typeface="Calibri" panose="020F0502020204030204" pitchFamily="34" charset="0"/>
                        </a:rPr>
                        <a:t>A la imparcialidad</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4.125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2559727140"/>
                  </a:ext>
                </a:extLst>
              </a:tr>
              <a:tr h="212816">
                <a:tc>
                  <a:txBody>
                    <a:bodyPr/>
                    <a:lstStyle/>
                    <a:p>
                      <a:pPr algn="ctr" fontAlgn="b"/>
                      <a:r>
                        <a:rPr lang="es-PE" sz="1100" b="0" i="0" u="none" strike="noStrike">
                          <a:solidFill>
                            <a:srgbClr val="000000"/>
                          </a:solidFill>
                          <a:effectLst/>
                          <a:latin typeface="Calibri" panose="020F0502020204030204" pitchFamily="34" charset="0"/>
                        </a:rPr>
                        <a:t>23</a:t>
                      </a:r>
                    </a:p>
                  </a:txBody>
                  <a:tcPr marL="7620" marR="7620" marT="7620" marB="0" anchor="ctr"/>
                </a:tc>
                <a:tc>
                  <a:txBody>
                    <a:bodyPr/>
                    <a:lstStyle/>
                    <a:p>
                      <a:pPr algn="ctr" fontAlgn="b"/>
                      <a:r>
                        <a:rPr lang="es-ES" sz="950" b="0" i="0" u="none" strike="noStrike" dirty="0">
                          <a:solidFill>
                            <a:srgbClr val="000000"/>
                          </a:solidFill>
                          <a:effectLst/>
                          <a:latin typeface="Calibri" panose="020F0502020204030204" pitchFamily="34" charset="0"/>
                        </a:rPr>
                        <a:t>Gestión de la producción y calidad de abono y enmienda orgánica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4.105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1357008250"/>
                  </a:ext>
                </a:extLst>
              </a:tr>
              <a:tr h="212816">
                <a:tc>
                  <a:txBody>
                    <a:bodyPr/>
                    <a:lstStyle/>
                    <a:p>
                      <a:pPr algn="ctr" fontAlgn="b"/>
                      <a:r>
                        <a:rPr lang="es-PE" sz="1100" b="0" i="0" u="none" strike="noStrike">
                          <a:solidFill>
                            <a:srgbClr val="000000"/>
                          </a:solidFill>
                          <a:effectLst/>
                          <a:latin typeface="Calibri" panose="020F0502020204030204" pitchFamily="34" charset="0"/>
                        </a:rPr>
                        <a:t>36</a:t>
                      </a:r>
                    </a:p>
                  </a:txBody>
                  <a:tcPr marL="7620" marR="7620" marT="7620" marB="0" anchor="ctr"/>
                </a:tc>
                <a:tc>
                  <a:txBody>
                    <a:bodyPr/>
                    <a:lstStyle/>
                    <a:p>
                      <a:pPr algn="ctr" fontAlgn="b"/>
                      <a:r>
                        <a:rPr lang="es-ES" sz="950" b="0" i="0" u="none" strike="noStrike" dirty="0">
                          <a:solidFill>
                            <a:srgbClr val="000000"/>
                          </a:solidFill>
                          <a:effectLst/>
                          <a:latin typeface="Calibri" panose="020F0502020204030204" pitchFamily="34" charset="0"/>
                        </a:rPr>
                        <a:t>Comunicación del personal con usted para las coordinaciones necesarias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4.038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33799943"/>
                  </a:ext>
                </a:extLst>
              </a:tr>
              <a:tr h="108773">
                <a:tc>
                  <a:txBody>
                    <a:bodyPr/>
                    <a:lstStyle/>
                    <a:p>
                      <a:pPr algn="ctr" fontAlgn="b"/>
                      <a:r>
                        <a:rPr lang="es-PE" sz="1100" b="0" i="0" u="none" strike="noStrike">
                          <a:solidFill>
                            <a:srgbClr val="000000"/>
                          </a:solidFill>
                          <a:effectLst/>
                          <a:latin typeface="Calibri" panose="020F0502020204030204" pitchFamily="34" charset="0"/>
                        </a:rPr>
                        <a:t>43</a:t>
                      </a:r>
                    </a:p>
                  </a:txBody>
                  <a:tcPr marL="7620" marR="7620" marT="7620" marB="0" anchor="ctr"/>
                </a:tc>
                <a:tc>
                  <a:txBody>
                    <a:bodyPr/>
                    <a:lstStyle/>
                    <a:p>
                      <a:pPr algn="ctr" fontAlgn="b"/>
                      <a:r>
                        <a:rPr lang="es-ES" sz="950" b="0" i="0" u="none" strike="noStrike" dirty="0">
                          <a:solidFill>
                            <a:srgbClr val="000000"/>
                          </a:solidFill>
                          <a:effectLst/>
                          <a:latin typeface="Calibri" panose="020F0502020204030204" pitchFamily="34" charset="0"/>
                        </a:rPr>
                        <a:t>Confiabilidad y entrega oportuna los resultados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3.877</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3485521175"/>
                  </a:ext>
                </a:extLst>
              </a:tr>
              <a:tr h="108773">
                <a:tc>
                  <a:txBody>
                    <a:bodyPr/>
                    <a:lstStyle/>
                    <a:p>
                      <a:pPr algn="ctr" fontAlgn="b"/>
                      <a:r>
                        <a:rPr lang="es-PE" sz="1100" b="0" i="0" u="none" strike="noStrike">
                          <a:solidFill>
                            <a:srgbClr val="000000"/>
                          </a:solidFill>
                          <a:effectLst/>
                          <a:latin typeface="Calibri" panose="020F0502020204030204" pitchFamily="34" charset="0"/>
                        </a:rPr>
                        <a:t>45</a:t>
                      </a:r>
                    </a:p>
                  </a:txBody>
                  <a:tcPr marL="7620" marR="7620" marT="7620" marB="0" anchor="ctr"/>
                </a:tc>
                <a:tc>
                  <a:txBody>
                    <a:bodyPr/>
                    <a:lstStyle/>
                    <a:p>
                      <a:pPr algn="ctr" fontAlgn="b"/>
                      <a:r>
                        <a:rPr lang="es-ES" sz="950" b="0" i="0" u="none" strike="noStrike" dirty="0">
                          <a:solidFill>
                            <a:srgbClr val="000000"/>
                          </a:solidFill>
                          <a:effectLst/>
                          <a:latin typeface="Calibri" panose="020F0502020204030204" pitchFamily="34" charset="0"/>
                        </a:rPr>
                        <a:t>Gestión de quejas y reclamos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3.871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2665993020"/>
                  </a:ext>
                </a:extLst>
              </a:tr>
              <a:tr h="212816">
                <a:tc>
                  <a:txBody>
                    <a:bodyPr/>
                    <a:lstStyle/>
                    <a:p>
                      <a:pPr algn="ctr" fontAlgn="b"/>
                      <a:r>
                        <a:rPr lang="es-PE" sz="1100" b="0" i="0" u="none" strike="noStrike">
                          <a:solidFill>
                            <a:srgbClr val="000000"/>
                          </a:solidFill>
                          <a:effectLst/>
                          <a:latin typeface="Calibri" panose="020F0502020204030204" pitchFamily="34" charset="0"/>
                        </a:rPr>
                        <a:t>50</a:t>
                      </a:r>
                    </a:p>
                  </a:txBody>
                  <a:tcPr marL="7620" marR="7620" marT="7620" marB="0" anchor="ctr"/>
                </a:tc>
                <a:tc>
                  <a:txBody>
                    <a:bodyPr/>
                    <a:lstStyle/>
                    <a:p>
                      <a:pPr algn="ctr" fontAlgn="b"/>
                      <a:r>
                        <a:rPr lang="es-ES" sz="950" b="0" i="0" u="none" strike="noStrike" dirty="0">
                          <a:solidFill>
                            <a:srgbClr val="000000"/>
                          </a:solidFill>
                          <a:effectLst/>
                          <a:latin typeface="Calibri" panose="020F0502020204030204" pitchFamily="34" charset="0"/>
                        </a:rPr>
                        <a:t>Mejora continua de los procesos, a través de constante retroalimentación con las diferentes áreas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3.805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781708518"/>
                  </a:ext>
                </a:extLst>
              </a:tr>
              <a:tr h="108773">
                <a:tc>
                  <a:txBody>
                    <a:bodyPr/>
                    <a:lstStyle/>
                    <a:p>
                      <a:pPr algn="ctr" fontAlgn="b"/>
                      <a:r>
                        <a:rPr lang="es-PE" sz="1100" b="0" i="0" u="none" strike="noStrike">
                          <a:solidFill>
                            <a:srgbClr val="000000"/>
                          </a:solidFill>
                          <a:effectLst/>
                          <a:latin typeface="Calibri" panose="020F0502020204030204" pitchFamily="34" charset="0"/>
                        </a:rPr>
                        <a:t>51</a:t>
                      </a:r>
                    </a:p>
                  </a:txBody>
                  <a:tcPr marL="7620" marR="7620" marT="7620" marB="0" anchor="ctr"/>
                </a:tc>
                <a:tc>
                  <a:txBody>
                    <a:bodyPr/>
                    <a:lstStyle/>
                    <a:p>
                      <a:pPr algn="ctr" fontAlgn="b"/>
                      <a:r>
                        <a:rPr lang="es-ES" sz="950" b="0" i="0" u="none" strike="noStrike" dirty="0">
                          <a:solidFill>
                            <a:srgbClr val="000000"/>
                          </a:solidFill>
                          <a:effectLst/>
                          <a:latin typeface="Calibri" panose="020F0502020204030204" pitchFamily="34" charset="0"/>
                        </a:rPr>
                        <a:t>Asesoría técnica y atención a clientes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3.793</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2221699737"/>
                  </a:ext>
                </a:extLst>
              </a:tr>
              <a:tr h="212816">
                <a:tc>
                  <a:txBody>
                    <a:bodyPr/>
                    <a:lstStyle/>
                    <a:p>
                      <a:pPr algn="ctr" fontAlgn="b"/>
                      <a:r>
                        <a:rPr lang="es-PE" sz="1100" b="0" i="0" u="none" strike="noStrike">
                          <a:solidFill>
                            <a:srgbClr val="000000"/>
                          </a:solidFill>
                          <a:effectLst/>
                          <a:latin typeface="Calibri" panose="020F0502020204030204" pitchFamily="34" charset="0"/>
                        </a:rPr>
                        <a:t>52</a:t>
                      </a:r>
                    </a:p>
                  </a:txBody>
                  <a:tcPr marL="7620" marR="7620" marT="7620" marB="0" anchor="ctr"/>
                </a:tc>
                <a:tc>
                  <a:txBody>
                    <a:bodyPr/>
                    <a:lstStyle/>
                    <a:p>
                      <a:pPr algn="ctr" fontAlgn="b"/>
                      <a:r>
                        <a:rPr lang="es-ES" sz="950" b="0" i="0" u="none" strike="noStrike" dirty="0">
                          <a:solidFill>
                            <a:srgbClr val="000000"/>
                          </a:solidFill>
                          <a:effectLst/>
                          <a:latin typeface="Calibri" panose="020F0502020204030204" pitchFamily="34" charset="0"/>
                        </a:rPr>
                        <a:t>Cambio estructural para el soporte y atención inmediata de los procesos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3.781</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Calidad</a:t>
                      </a:r>
                    </a:p>
                  </a:txBody>
                  <a:tcPr marL="7620" marR="7620" marT="7620" marB="0" anchor="ctr"/>
                </a:tc>
                <a:extLst>
                  <a:ext uri="{0D108BD9-81ED-4DB2-BD59-A6C34878D82A}">
                    <a16:rowId xmlns:a16="http://schemas.microsoft.com/office/drawing/2014/main" val="512477536"/>
                  </a:ext>
                </a:extLst>
              </a:tr>
            </a:tbl>
          </a:graphicData>
        </a:graphic>
      </p:graphicFrame>
      <p:graphicFrame>
        <p:nvGraphicFramePr>
          <p:cNvPr id="3" name="Gráfico 2">
            <a:extLst>
              <a:ext uri="{FF2B5EF4-FFF2-40B4-BE49-F238E27FC236}">
                <a16:creationId xmlns:a16="http://schemas.microsoft.com/office/drawing/2014/main" id="{51C23394-A07C-45F9-AE20-E106F5F90573}"/>
              </a:ext>
            </a:extLst>
          </p:cNvPr>
          <p:cNvGraphicFramePr>
            <a:graphicFrameLocks/>
          </p:cNvGraphicFramePr>
          <p:nvPr>
            <p:extLst>
              <p:ext uri="{D42A27DB-BD31-4B8C-83A1-F6EECF244321}">
                <p14:modId xmlns:p14="http://schemas.microsoft.com/office/powerpoint/2010/main" val="2915918847"/>
              </p:ext>
            </p:extLst>
          </p:nvPr>
        </p:nvGraphicFramePr>
        <p:xfrm>
          <a:off x="326899" y="3200372"/>
          <a:ext cx="2275748" cy="15175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Gráfico 3">
            <a:extLst>
              <a:ext uri="{FF2B5EF4-FFF2-40B4-BE49-F238E27FC236}">
                <a16:creationId xmlns:a16="http://schemas.microsoft.com/office/drawing/2014/main" id="{86799001-73AB-435D-8C22-0DE440B22AB5}"/>
              </a:ext>
            </a:extLst>
          </p:cNvPr>
          <p:cNvGraphicFramePr>
            <a:graphicFrameLocks/>
          </p:cNvGraphicFramePr>
          <p:nvPr>
            <p:extLst>
              <p:ext uri="{D42A27DB-BD31-4B8C-83A1-F6EECF244321}">
                <p14:modId xmlns:p14="http://schemas.microsoft.com/office/powerpoint/2010/main" val="2495590011"/>
              </p:ext>
            </p:extLst>
          </p:nvPr>
        </p:nvGraphicFramePr>
        <p:xfrm>
          <a:off x="2709950" y="3200372"/>
          <a:ext cx="3386050" cy="151754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Gráfico 4">
            <a:extLst>
              <a:ext uri="{FF2B5EF4-FFF2-40B4-BE49-F238E27FC236}">
                <a16:creationId xmlns:a16="http://schemas.microsoft.com/office/drawing/2014/main" id="{57DCF93C-86C5-4009-AD6E-549A11E79587}"/>
              </a:ext>
            </a:extLst>
          </p:cNvPr>
          <p:cNvGraphicFramePr>
            <a:graphicFrameLocks/>
          </p:cNvGraphicFramePr>
          <p:nvPr>
            <p:extLst>
              <p:ext uri="{D42A27DB-BD31-4B8C-83A1-F6EECF244321}">
                <p14:modId xmlns:p14="http://schemas.microsoft.com/office/powerpoint/2010/main" val="263423167"/>
              </p:ext>
            </p:extLst>
          </p:nvPr>
        </p:nvGraphicFramePr>
        <p:xfrm>
          <a:off x="326898" y="4745182"/>
          <a:ext cx="5769102" cy="18142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9" name="Gráfico 18">
            <a:extLst>
              <a:ext uri="{FF2B5EF4-FFF2-40B4-BE49-F238E27FC236}">
                <a16:creationId xmlns:a16="http://schemas.microsoft.com/office/drawing/2014/main" id="{8785F766-1653-43A4-8D5B-767AA1FBDBA5}"/>
              </a:ext>
            </a:extLst>
          </p:cNvPr>
          <p:cNvGraphicFramePr>
            <a:graphicFrameLocks/>
          </p:cNvGraphicFramePr>
          <p:nvPr/>
        </p:nvGraphicFramePr>
        <p:xfrm>
          <a:off x="6480994" y="3999346"/>
          <a:ext cx="5332315" cy="2510784"/>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Gráfico 1">
            <a:extLst>
              <a:ext uri="{FF2B5EF4-FFF2-40B4-BE49-F238E27FC236}">
                <a16:creationId xmlns:a16="http://schemas.microsoft.com/office/drawing/2014/main" id="{12BFCEDA-83F4-409C-B9D7-AF341A05ACCC}"/>
              </a:ext>
            </a:extLst>
          </p:cNvPr>
          <p:cNvGraphicFramePr>
            <a:graphicFrameLocks/>
          </p:cNvGraphicFramePr>
          <p:nvPr>
            <p:extLst>
              <p:ext uri="{D42A27DB-BD31-4B8C-83A1-F6EECF244321}">
                <p14:modId xmlns:p14="http://schemas.microsoft.com/office/powerpoint/2010/main" val="3402280363"/>
              </p:ext>
            </p:extLst>
          </p:nvPr>
        </p:nvGraphicFramePr>
        <p:xfrm>
          <a:off x="6480994" y="1001693"/>
          <a:ext cx="5332315" cy="2864549"/>
        </p:xfrm>
        <a:graphic>
          <a:graphicData uri="http://schemas.openxmlformats.org/drawingml/2006/chart">
            <c:chart xmlns:c="http://schemas.openxmlformats.org/drawingml/2006/chart" xmlns:r="http://schemas.openxmlformats.org/officeDocument/2006/relationships" r:id="rId8"/>
          </a:graphicData>
        </a:graphic>
      </p:graphicFrame>
      <p:sp>
        <p:nvSpPr>
          <p:cNvPr id="27" name="CuadroTexto 26">
            <a:extLst>
              <a:ext uri="{FF2B5EF4-FFF2-40B4-BE49-F238E27FC236}">
                <a16:creationId xmlns:a16="http://schemas.microsoft.com/office/drawing/2014/main" id="{84986CCA-F90B-4F0C-ADBD-2E32A9BA3553}"/>
              </a:ext>
            </a:extLst>
          </p:cNvPr>
          <p:cNvSpPr txBox="1"/>
          <p:nvPr/>
        </p:nvSpPr>
        <p:spPr>
          <a:xfrm>
            <a:off x="11109323" y="1065806"/>
            <a:ext cx="598241" cy="307777"/>
          </a:xfrm>
          <a:prstGeom prst="rect">
            <a:avLst/>
          </a:prstGeom>
          <a:solidFill>
            <a:srgbClr val="92D050"/>
          </a:solidFill>
        </p:spPr>
        <p:txBody>
          <a:bodyPr wrap="none" rtlCol="0">
            <a:spAutoFit/>
          </a:bodyPr>
          <a:lstStyle/>
          <a:p>
            <a:r>
              <a:rPr lang="es-PE" sz="1400" b="1" dirty="0">
                <a:solidFill>
                  <a:schemeClr val="bg1"/>
                </a:solidFill>
              </a:rPr>
              <a:t>3.985</a:t>
            </a:r>
          </a:p>
        </p:txBody>
      </p:sp>
    </p:spTree>
    <p:extLst>
      <p:ext uri="{BB962C8B-B14F-4D97-AF65-F5344CB8AC3E}">
        <p14:creationId xmlns:p14="http://schemas.microsoft.com/office/powerpoint/2010/main" val="1135765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Calidad</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181002"/>
            <a:ext cx="10582810" cy="3046988"/>
          </a:xfrm>
          <a:prstGeom prst="rect">
            <a:avLst/>
          </a:prstGeom>
        </p:spPr>
        <p:txBody>
          <a:bodyPr wrap="square">
            <a:spAutoFit/>
          </a:bodyPr>
          <a:lstStyle/>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Diana y su equipo tienen una excelente actitud y destreza, creo que hay partes para mejorar pero son temas presupuestarios, y previsionales que limitan el área y que las gerencia deben solucionar.</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el análisis e interpretación de resultados ,mayor soporte en la entrega de resultados a modo que el supervisor de turno de laboratorio tengan un objetivo a que apuntar con los operadores de laboratorio para sirva de guía por qué hoy por hoy no se ve el cambió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la comunicación con el área de producción y tener un mejor criterio y respuesta cuando se requiera algún análisis extra.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Muy buen equipo, siempre disponible al apoyo y requerimiento de información.</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Ninguno.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Ok</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Satisfecho en general</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debería trabajar en sinergias con el área de sistemas a fin de automatizar procesos para dar respuestas más ágiles frente a cambios que hayan en los fundos.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Seguir apoyando con análisis extras para poder descartar alguna desviación en el proceso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Si</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Solo tener un procedimiento de entrega de resultados por correo </a:t>
            </a:r>
          </a:p>
          <a:p>
            <a:pPr algn="just"/>
            <a:endParaRPr lang="es-ES" sz="12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0141477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TI y Sistemas</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B9778172-001E-4CC0-8B35-7560A2C2B133}"/>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28952790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TI y Sistemas</a:t>
            </a:r>
          </a:p>
        </p:txBody>
      </p:sp>
      <p:cxnSp>
        <p:nvCxnSpPr>
          <p:cNvPr id="11" name="Conector recto 10"/>
          <p:cNvCxnSpPr>
            <a:cxnSpLocks/>
          </p:cNvCxnSpPr>
          <p:nvPr/>
        </p:nvCxnSpPr>
        <p:spPr>
          <a:xfrm>
            <a:off x="370686" y="677553"/>
            <a:ext cx="11368732"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4958696" cy="20941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8" name="Tabla 7">
            <a:extLst>
              <a:ext uri="{FF2B5EF4-FFF2-40B4-BE49-F238E27FC236}">
                <a16:creationId xmlns:a16="http://schemas.microsoft.com/office/drawing/2014/main" id="{8A8CCAF0-3315-30C3-87CE-F91C44FA4F79}"/>
              </a:ext>
            </a:extLst>
          </p:cNvPr>
          <p:cNvGraphicFramePr>
            <a:graphicFrameLocks noGrp="1"/>
          </p:cNvGraphicFramePr>
          <p:nvPr/>
        </p:nvGraphicFramePr>
        <p:xfrm>
          <a:off x="370685" y="1124690"/>
          <a:ext cx="5586770" cy="1192746"/>
        </p:xfrm>
        <a:graphic>
          <a:graphicData uri="http://schemas.openxmlformats.org/drawingml/2006/table">
            <a:tbl>
              <a:tblPr>
                <a:tableStyleId>{5C22544A-7EE6-4342-B048-85BDC9FD1C3A}</a:tableStyleId>
              </a:tblPr>
              <a:tblGrid>
                <a:gridCol w="834675">
                  <a:extLst>
                    <a:ext uri="{9D8B030D-6E8A-4147-A177-3AD203B41FA5}">
                      <a16:colId xmlns:a16="http://schemas.microsoft.com/office/drawing/2014/main" val="318286723"/>
                    </a:ext>
                  </a:extLst>
                </a:gridCol>
                <a:gridCol w="2726612">
                  <a:extLst>
                    <a:ext uri="{9D8B030D-6E8A-4147-A177-3AD203B41FA5}">
                      <a16:colId xmlns:a16="http://schemas.microsoft.com/office/drawing/2014/main" val="1388741919"/>
                    </a:ext>
                  </a:extLst>
                </a:gridCol>
                <a:gridCol w="934838">
                  <a:extLst>
                    <a:ext uri="{9D8B030D-6E8A-4147-A177-3AD203B41FA5}">
                      <a16:colId xmlns:a16="http://schemas.microsoft.com/office/drawing/2014/main" val="150439032"/>
                    </a:ext>
                  </a:extLst>
                </a:gridCol>
                <a:gridCol w="1090645">
                  <a:extLst>
                    <a:ext uri="{9D8B030D-6E8A-4147-A177-3AD203B41FA5}">
                      <a16:colId xmlns:a16="http://schemas.microsoft.com/office/drawing/2014/main" val="2807178460"/>
                    </a:ext>
                  </a:extLst>
                </a:gridCol>
              </a:tblGrid>
              <a:tr h="198373">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1466618404"/>
                  </a:ext>
                </a:extLst>
              </a:tr>
              <a:tr h="191760">
                <a:tc>
                  <a:txBody>
                    <a:bodyPr/>
                    <a:lstStyle/>
                    <a:p>
                      <a:pPr algn="ctr" fontAlgn="b"/>
                      <a:r>
                        <a:rPr lang="es-PE" sz="1100" b="0" i="0" u="none" strike="noStrike">
                          <a:solidFill>
                            <a:srgbClr val="000000"/>
                          </a:solidFill>
                          <a:effectLst/>
                          <a:latin typeface="Calibri" panose="020F0502020204030204" pitchFamily="34" charset="0"/>
                        </a:rPr>
                        <a:t>9</a:t>
                      </a:r>
                    </a:p>
                  </a:txBody>
                  <a:tcPr marL="7620" marR="7620" marT="7620" marB="0" anchor="ctr"/>
                </a:tc>
                <a:tc>
                  <a:txBody>
                    <a:bodyPr/>
                    <a:lstStyle/>
                    <a:p>
                      <a:pPr algn="ctr" fontAlgn="b"/>
                      <a:r>
                        <a:rPr lang="es-ES" sz="1100" b="0" i="0" u="none" strike="noStrike" dirty="0">
                          <a:solidFill>
                            <a:srgbClr val="000000"/>
                          </a:solidFill>
                          <a:effectLst/>
                          <a:latin typeface="Calibri" panose="020F0502020204030204" pitchFamily="34" charset="0"/>
                        </a:rPr>
                        <a:t>Soporte informático y de sistemas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4.246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TI y Sistemas</a:t>
                      </a:r>
                    </a:p>
                  </a:txBody>
                  <a:tcPr marL="7620" marR="7620" marT="7620" marB="0" anchor="ctr"/>
                </a:tc>
                <a:extLst>
                  <a:ext uri="{0D108BD9-81ED-4DB2-BD59-A6C34878D82A}">
                    <a16:rowId xmlns:a16="http://schemas.microsoft.com/office/drawing/2014/main" val="3212034783"/>
                  </a:ext>
                </a:extLst>
              </a:tr>
              <a:tr h="227333">
                <a:tc>
                  <a:txBody>
                    <a:bodyPr/>
                    <a:lstStyle/>
                    <a:p>
                      <a:pPr algn="ctr" fontAlgn="b"/>
                      <a:r>
                        <a:rPr lang="es-PE" sz="1100" b="0" i="0" u="none" strike="noStrike">
                          <a:solidFill>
                            <a:srgbClr val="000000"/>
                          </a:solidFill>
                          <a:effectLst/>
                          <a:latin typeface="Calibri" panose="020F0502020204030204" pitchFamily="34" charset="0"/>
                        </a:rPr>
                        <a:t>13</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 de Recursos Informáticos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4.210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TI y Sistemas</a:t>
                      </a:r>
                    </a:p>
                  </a:txBody>
                  <a:tcPr marL="7620" marR="7620" marT="7620" marB="0" anchor="ctr"/>
                </a:tc>
                <a:extLst>
                  <a:ext uri="{0D108BD9-81ED-4DB2-BD59-A6C34878D82A}">
                    <a16:rowId xmlns:a16="http://schemas.microsoft.com/office/drawing/2014/main" val="3369402935"/>
                  </a:ext>
                </a:extLst>
              </a:tr>
              <a:tr h="191760">
                <a:tc>
                  <a:txBody>
                    <a:bodyPr/>
                    <a:lstStyle/>
                    <a:p>
                      <a:pPr algn="ctr" fontAlgn="b"/>
                      <a:r>
                        <a:rPr lang="es-PE" sz="1100" b="0" i="0" u="none" strike="noStrike">
                          <a:solidFill>
                            <a:srgbClr val="000000"/>
                          </a:solidFill>
                          <a:effectLst/>
                          <a:latin typeface="Calibri" panose="020F0502020204030204" pitchFamily="34" charset="0"/>
                        </a:rPr>
                        <a:t>16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 de Comunicaciones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4.177</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TI y Sistemas</a:t>
                      </a:r>
                    </a:p>
                  </a:txBody>
                  <a:tcPr marL="7620" marR="7620" marT="7620" marB="0" anchor="ctr"/>
                </a:tc>
                <a:extLst>
                  <a:ext uri="{0D108BD9-81ED-4DB2-BD59-A6C34878D82A}">
                    <a16:rowId xmlns:a16="http://schemas.microsoft.com/office/drawing/2014/main" val="2176490521"/>
                  </a:ext>
                </a:extLst>
              </a:tr>
              <a:tr h="191760">
                <a:tc>
                  <a:txBody>
                    <a:bodyPr/>
                    <a:lstStyle/>
                    <a:p>
                      <a:pPr algn="ctr" fontAlgn="b"/>
                      <a:r>
                        <a:rPr lang="es-PE" sz="1100" b="0" i="0" u="none" strike="noStrike">
                          <a:solidFill>
                            <a:srgbClr val="000000"/>
                          </a:solidFill>
                          <a:effectLst/>
                          <a:latin typeface="Calibri" panose="020F0502020204030204" pitchFamily="34" charset="0"/>
                        </a:rPr>
                        <a:t>24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Desarrollo de Software</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4.101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TI y Sistemas</a:t>
                      </a:r>
                    </a:p>
                  </a:txBody>
                  <a:tcPr marL="7620" marR="7620" marT="7620" marB="0" anchor="ctr"/>
                </a:tc>
                <a:extLst>
                  <a:ext uri="{0D108BD9-81ED-4DB2-BD59-A6C34878D82A}">
                    <a16:rowId xmlns:a16="http://schemas.microsoft.com/office/drawing/2014/main" val="1676122031"/>
                  </a:ext>
                </a:extLst>
              </a:tr>
              <a:tr h="191760">
                <a:tc>
                  <a:txBody>
                    <a:bodyPr/>
                    <a:lstStyle/>
                    <a:p>
                      <a:pPr algn="ctr" fontAlgn="b"/>
                      <a:r>
                        <a:rPr lang="es-PE" sz="1100" b="0" i="0" u="none" strike="noStrike">
                          <a:solidFill>
                            <a:srgbClr val="000000"/>
                          </a:solidFill>
                          <a:effectLst/>
                          <a:latin typeface="Calibri" panose="020F0502020204030204" pitchFamily="34" charset="0"/>
                        </a:rPr>
                        <a:t>38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Infraestructura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4.006</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TI y Sistemas</a:t>
                      </a:r>
                    </a:p>
                  </a:txBody>
                  <a:tcPr marL="7620" marR="7620" marT="7620" marB="0" anchor="ctr"/>
                </a:tc>
                <a:extLst>
                  <a:ext uri="{0D108BD9-81ED-4DB2-BD59-A6C34878D82A}">
                    <a16:rowId xmlns:a16="http://schemas.microsoft.com/office/drawing/2014/main" val="3847376289"/>
                  </a:ext>
                </a:extLst>
              </a:tr>
            </a:tbl>
          </a:graphicData>
        </a:graphic>
      </p:graphicFrame>
      <p:graphicFrame>
        <p:nvGraphicFramePr>
          <p:cNvPr id="4" name="Gráfico 3">
            <a:extLst>
              <a:ext uri="{FF2B5EF4-FFF2-40B4-BE49-F238E27FC236}">
                <a16:creationId xmlns:a16="http://schemas.microsoft.com/office/drawing/2014/main" id="{86799001-73AB-435D-8C22-0DE440B22AB5}"/>
              </a:ext>
            </a:extLst>
          </p:cNvPr>
          <p:cNvGraphicFramePr>
            <a:graphicFrameLocks/>
          </p:cNvGraphicFramePr>
          <p:nvPr>
            <p:extLst>
              <p:ext uri="{D42A27DB-BD31-4B8C-83A1-F6EECF244321}">
                <p14:modId xmlns:p14="http://schemas.microsoft.com/office/powerpoint/2010/main" val="533701970"/>
              </p:ext>
            </p:extLst>
          </p:nvPr>
        </p:nvGraphicFramePr>
        <p:xfrm>
          <a:off x="2613890" y="2395632"/>
          <a:ext cx="3343565" cy="179727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Gráfico 4">
            <a:extLst>
              <a:ext uri="{FF2B5EF4-FFF2-40B4-BE49-F238E27FC236}">
                <a16:creationId xmlns:a16="http://schemas.microsoft.com/office/drawing/2014/main" id="{00F9AA90-9FC8-4620-9B31-DF6CCE47EDC8}"/>
              </a:ext>
            </a:extLst>
          </p:cNvPr>
          <p:cNvGraphicFramePr>
            <a:graphicFrameLocks/>
          </p:cNvGraphicFramePr>
          <p:nvPr>
            <p:extLst>
              <p:ext uri="{D42A27DB-BD31-4B8C-83A1-F6EECF244321}">
                <p14:modId xmlns:p14="http://schemas.microsoft.com/office/powerpoint/2010/main" val="3383331597"/>
              </p:ext>
            </p:extLst>
          </p:nvPr>
        </p:nvGraphicFramePr>
        <p:xfrm>
          <a:off x="370687" y="2388050"/>
          <a:ext cx="2132368" cy="179872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Gráfico 15">
            <a:extLst>
              <a:ext uri="{FF2B5EF4-FFF2-40B4-BE49-F238E27FC236}">
                <a16:creationId xmlns:a16="http://schemas.microsoft.com/office/drawing/2014/main" id="{57DCF93C-86C5-4009-AD6E-549A11E79587}"/>
              </a:ext>
            </a:extLst>
          </p:cNvPr>
          <p:cNvGraphicFramePr>
            <a:graphicFrameLocks/>
          </p:cNvGraphicFramePr>
          <p:nvPr>
            <p:extLst>
              <p:ext uri="{D42A27DB-BD31-4B8C-83A1-F6EECF244321}">
                <p14:modId xmlns:p14="http://schemas.microsoft.com/office/powerpoint/2010/main" val="1035507042"/>
              </p:ext>
            </p:extLst>
          </p:nvPr>
        </p:nvGraphicFramePr>
        <p:xfrm>
          <a:off x="370685" y="4264975"/>
          <a:ext cx="5586769" cy="21912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Gráfico 21">
            <a:extLst>
              <a:ext uri="{FF2B5EF4-FFF2-40B4-BE49-F238E27FC236}">
                <a16:creationId xmlns:a16="http://schemas.microsoft.com/office/drawing/2014/main" id="{377DAE54-C050-4866-A17A-8F1BAAA0C0CD}"/>
              </a:ext>
            </a:extLst>
          </p:cNvPr>
          <p:cNvGraphicFramePr>
            <a:graphicFrameLocks/>
          </p:cNvGraphicFramePr>
          <p:nvPr>
            <p:extLst>
              <p:ext uri="{D42A27DB-BD31-4B8C-83A1-F6EECF244321}">
                <p14:modId xmlns:p14="http://schemas.microsoft.com/office/powerpoint/2010/main" val="2439949584"/>
              </p:ext>
            </p:extLst>
          </p:nvPr>
        </p:nvGraphicFramePr>
        <p:xfrm>
          <a:off x="6345381" y="764911"/>
          <a:ext cx="5379920" cy="1516877"/>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3" name="Gráfico 22">
            <a:extLst>
              <a:ext uri="{FF2B5EF4-FFF2-40B4-BE49-F238E27FC236}">
                <a16:creationId xmlns:a16="http://schemas.microsoft.com/office/drawing/2014/main" id="{8785F766-1653-43A4-8D5B-767AA1FBDBA5}"/>
              </a:ext>
            </a:extLst>
          </p:cNvPr>
          <p:cNvGraphicFramePr>
            <a:graphicFrameLocks/>
          </p:cNvGraphicFramePr>
          <p:nvPr/>
        </p:nvGraphicFramePr>
        <p:xfrm>
          <a:off x="6345381" y="4352645"/>
          <a:ext cx="5379920" cy="2103573"/>
        </p:xfrm>
        <a:graphic>
          <a:graphicData uri="http://schemas.openxmlformats.org/drawingml/2006/chart">
            <c:chart xmlns:c="http://schemas.openxmlformats.org/drawingml/2006/chart" xmlns:r="http://schemas.openxmlformats.org/officeDocument/2006/relationships" r:id="rId8"/>
          </a:graphicData>
        </a:graphic>
      </p:graphicFrame>
      <p:sp>
        <p:nvSpPr>
          <p:cNvPr id="2" name="CuadroTexto 1">
            <a:extLst>
              <a:ext uri="{FF2B5EF4-FFF2-40B4-BE49-F238E27FC236}">
                <a16:creationId xmlns:a16="http://schemas.microsoft.com/office/drawing/2014/main" id="{599CF105-B652-949F-4178-9F7F2BB144F3}"/>
              </a:ext>
            </a:extLst>
          </p:cNvPr>
          <p:cNvSpPr txBox="1"/>
          <p:nvPr/>
        </p:nvSpPr>
        <p:spPr>
          <a:xfrm>
            <a:off x="11091701" y="829365"/>
            <a:ext cx="598241" cy="307777"/>
          </a:xfrm>
          <a:prstGeom prst="rect">
            <a:avLst/>
          </a:prstGeom>
          <a:solidFill>
            <a:srgbClr val="0070C0"/>
          </a:solidFill>
        </p:spPr>
        <p:txBody>
          <a:bodyPr wrap="none" rtlCol="0">
            <a:spAutoFit/>
          </a:bodyPr>
          <a:lstStyle/>
          <a:p>
            <a:r>
              <a:rPr lang="es-PE" sz="1400" b="1" dirty="0">
                <a:solidFill>
                  <a:schemeClr val="bg1"/>
                </a:solidFill>
              </a:rPr>
              <a:t>4.200</a:t>
            </a:r>
          </a:p>
        </p:txBody>
      </p:sp>
      <p:graphicFrame>
        <p:nvGraphicFramePr>
          <p:cNvPr id="6" name="Gráfico 5">
            <a:extLst>
              <a:ext uri="{FF2B5EF4-FFF2-40B4-BE49-F238E27FC236}">
                <a16:creationId xmlns:a16="http://schemas.microsoft.com/office/drawing/2014/main" id="{87B9CC7F-32A1-4E66-BE65-F3B7E573C87C}"/>
              </a:ext>
            </a:extLst>
          </p:cNvPr>
          <p:cNvGraphicFramePr>
            <a:graphicFrameLocks/>
          </p:cNvGraphicFramePr>
          <p:nvPr>
            <p:extLst>
              <p:ext uri="{D42A27DB-BD31-4B8C-83A1-F6EECF244321}">
                <p14:modId xmlns:p14="http://schemas.microsoft.com/office/powerpoint/2010/main" val="4163056948"/>
              </p:ext>
            </p:extLst>
          </p:nvPr>
        </p:nvGraphicFramePr>
        <p:xfrm>
          <a:off x="6345381" y="2369146"/>
          <a:ext cx="5379919" cy="1871382"/>
        </p:xfrm>
        <a:graphic>
          <a:graphicData uri="http://schemas.openxmlformats.org/drawingml/2006/chart">
            <c:chart xmlns:c="http://schemas.openxmlformats.org/drawingml/2006/chart" xmlns:r="http://schemas.openxmlformats.org/officeDocument/2006/relationships" r:id="rId9"/>
          </a:graphicData>
        </a:graphic>
      </p:graphicFrame>
      <p:sp>
        <p:nvSpPr>
          <p:cNvPr id="3" name="CuadroTexto 2">
            <a:extLst>
              <a:ext uri="{FF2B5EF4-FFF2-40B4-BE49-F238E27FC236}">
                <a16:creationId xmlns:a16="http://schemas.microsoft.com/office/drawing/2014/main" id="{95F55410-10DC-4867-8941-1008D687686A}"/>
              </a:ext>
            </a:extLst>
          </p:cNvPr>
          <p:cNvSpPr txBox="1"/>
          <p:nvPr/>
        </p:nvSpPr>
        <p:spPr>
          <a:xfrm>
            <a:off x="11091702" y="2443257"/>
            <a:ext cx="598241" cy="307777"/>
          </a:xfrm>
          <a:prstGeom prst="rect">
            <a:avLst/>
          </a:prstGeom>
          <a:solidFill>
            <a:srgbClr val="92D050"/>
          </a:solidFill>
        </p:spPr>
        <p:txBody>
          <a:bodyPr wrap="none" rtlCol="0">
            <a:spAutoFit/>
          </a:bodyPr>
          <a:lstStyle/>
          <a:p>
            <a:r>
              <a:rPr lang="es-PE" sz="1400" b="1" dirty="0">
                <a:solidFill>
                  <a:schemeClr val="bg1"/>
                </a:solidFill>
              </a:rPr>
              <a:t>4.108</a:t>
            </a:r>
          </a:p>
        </p:txBody>
      </p:sp>
    </p:spTree>
    <p:extLst>
      <p:ext uri="{BB962C8B-B14F-4D97-AF65-F5344CB8AC3E}">
        <p14:creationId xmlns:p14="http://schemas.microsoft.com/office/powerpoint/2010/main" val="38894241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TI y Sistemas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5693866"/>
          </a:xfrm>
          <a:prstGeom prst="rect">
            <a:avLst/>
          </a:prstGeom>
        </p:spPr>
        <p:txBody>
          <a:bodyPr wrap="square">
            <a:spAutoFit/>
          </a:bodyPr>
          <a:lstStyle/>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Buen equipo de trabajo, continuar con las mejoras.</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Buen trabajo del equipo, sin embargo, hay ciertas situaciones que tiene poca disponibilidad por parte del equipo para atenciones específicas que se podrían mejorar.</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Buen trabajo equipo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Capacitación sobre back-up de correo.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"El SIOP WEB, siempre falla, no se guardan los datos o los cambia. Cuando se pide ayuda, mandan a mesa de ayuda y no se tiene una solución rápida. Las computadoras son lentas y se paran colgando."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En varias ocasiones hemos solicitado equipo de cómputo (mouse) porque ya están malogrados y necesitan ser reemplazados, pero siempre nos dicen que no tienen ninguno disponible. Lo recomendable sería que tengan artículos como este en stock.</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equipo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equipo de trabajo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 servicio del equipo y el apoyo de Fransheska, Josué, Junior, Wilder </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Excelente!!</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"Fuera de las mejoras, felicitar el muy buen trabajo que realizan como equipo. Recomendación, dar más celulares para vender."</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"Gestionar para mejorar el servicio de red y conectividad. Mala señal en campamento. El SIOP presenta muchos errores, retrasa la entrega de información y genera retrabajos porque constantemente se borra la información. Evaluar incidencias a lo largo del año."</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"Mejorar en la red de la empresa, constantemente sufre de desconexión. Normalmente se encuentran desabastecidos de repuestos electrónicos. "</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Mejorar los tiempos de entrega de los equipos de cómputo y equipos celulares. se están entregando en mucho más tiempo de lo definido. Además, evaluar, si vamos a devolver un equipo de gama alta (ejemplo Laptop I7) deberían cambiar por un equipo de igual o mejores prestaciones y no al contrario. En mi caso entregué un equipo I7 y me entregaron un I5 y no brinda las mismas prestaciones.</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Ninguna</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"ok"</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4367767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TI y Sistemas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1169551"/>
          </a:xfrm>
          <a:prstGeom prst="rect">
            <a:avLst/>
          </a:prstGeom>
        </p:spPr>
        <p:txBody>
          <a:bodyPr wrap="square">
            <a:spAutoFit/>
          </a:bodyPr>
          <a:lstStyle/>
          <a:p>
            <a:pPr algn="just"/>
            <a:r>
              <a:rPr lang="es-ES" sz="1400" kern="1200" dirty="0">
                <a:solidFill>
                  <a:srgbClr val="7F7F7F"/>
                </a:solidFill>
                <a:effectLst/>
                <a:latin typeface="Arial" panose="020B0604020202020204" pitchFamily="34" charset="0"/>
                <a:ea typeface="Verdana" panose="020B0604030504040204" pitchFamily="34" charset="0"/>
                <a:cs typeface="Arial" panose="020B0604020202020204" pitchFamily="34" charset="0"/>
              </a:rPr>
              <a:t>* </a:t>
            </a:r>
            <a:r>
              <a:rPr lang="es-ES" sz="1400" dirty="0">
                <a:solidFill>
                  <a:schemeClr val="bg1">
                    <a:lumMod val="50000"/>
                  </a:schemeClr>
                </a:solidFill>
                <a:latin typeface="Arial" panose="020B0604020202020204" pitchFamily="34" charset="0"/>
                <a:ea typeface="Verdana" charset="0"/>
                <a:cs typeface="Arial" panose="020B0604020202020204" pitchFamily="34" charset="0"/>
              </a:rPr>
              <a:t>Se debería de migrar al SAP HANA // El SIOP es un sistema que no ayuda a la gestión de la organización, se debería a migrar por equipo automáticos que tengan la interfaz con la red y se emita indicadores de gestión // Los cortes de energía y las caídas de la banda de internet dificultan culminar con efectividad las labores.</a:t>
            </a:r>
          </a:p>
          <a:p>
            <a:pPr algn="just"/>
            <a:r>
              <a:rPr lang="es-ES" sz="1400" dirty="0">
                <a:solidFill>
                  <a:schemeClr val="bg1">
                    <a:lumMod val="50000"/>
                  </a:schemeClr>
                </a:solidFill>
                <a:latin typeface="Arial" panose="020B0604020202020204" pitchFamily="34" charset="0"/>
                <a:ea typeface="Verdana" charset="0"/>
                <a:cs typeface="Arial" panose="020B0604020202020204" pitchFamily="34" charset="0"/>
              </a:rPr>
              <a:t>* Se debería evaluar mejorar la red wifi ya que últimamente se está presentando muchos inconvenientes</a:t>
            </a:r>
          </a:p>
          <a:p>
            <a:pPr algn="just"/>
            <a:endParaRPr lang="es-ES" sz="14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24113644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a:t>
            </a:r>
            <a:r>
              <a:rPr lang="es-MX" sz="3000" b="1" dirty="0">
                <a:solidFill>
                  <a:srgbClr val="009F43"/>
                </a:solidFill>
                <a:latin typeface="Arial" panose="020B0604020202020204" pitchFamily="34" charset="0"/>
                <a:ea typeface="Verdana" charset="0"/>
                <a:cs typeface="Arial" panose="020B0604020202020204" pitchFamily="34" charset="0"/>
              </a:rPr>
              <a:t>Finanzas y Tesorería </a:t>
            </a:r>
            <a:endParaRPr lang="es-ES_tradnl" sz="3000" b="1" dirty="0">
              <a:solidFill>
                <a:srgbClr val="009F43"/>
              </a:solidFill>
              <a:latin typeface="Arial" panose="020B0604020202020204" pitchFamily="34" charset="0"/>
              <a:ea typeface="Verdana" charset="0"/>
              <a:cs typeface="Arial" panose="020B0604020202020204" pitchFamily="34" charset="0"/>
            </a:endParaRPr>
          </a:p>
        </p:txBody>
      </p:sp>
      <p:cxnSp>
        <p:nvCxnSpPr>
          <p:cNvPr id="22" name="Conector recto 21"/>
          <p:cNvCxnSpPr>
            <a:cxnSpLocks/>
          </p:cNvCxnSpPr>
          <p:nvPr/>
        </p:nvCxnSpPr>
        <p:spPr>
          <a:xfrm>
            <a:off x="5841016" y="3637393"/>
            <a:ext cx="525878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851229"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9E155ACD-FF77-43A9-85DC-2A648B7847F9}"/>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3476054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19618"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Finanzas y Tesorería </a:t>
            </a:r>
          </a:p>
        </p:txBody>
      </p:sp>
      <p:sp>
        <p:nvSpPr>
          <p:cNvPr id="12" name="Título 1"/>
          <p:cNvSpPr txBox="1">
            <a:spLocks/>
          </p:cNvSpPr>
          <p:nvPr/>
        </p:nvSpPr>
        <p:spPr>
          <a:xfrm>
            <a:off x="370685" y="719283"/>
            <a:ext cx="4958697" cy="21862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8" name="Tabla 7">
            <a:extLst>
              <a:ext uri="{FF2B5EF4-FFF2-40B4-BE49-F238E27FC236}">
                <a16:creationId xmlns:a16="http://schemas.microsoft.com/office/drawing/2014/main" id="{9E032995-CAE2-9FF8-773E-FD0E7820842D}"/>
              </a:ext>
            </a:extLst>
          </p:cNvPr>
          <p:cNvGraphicFramePr>
            <a:graphicFrameLocks noGrp="1"/>
          </p:cNvGraphicFramePr>
          <p:nvPr/>
        </p:nvGraphicFramePr>
        <p:xfrm>
          <a:off x="370687" y="1018777"/>
          <a:ext cx="5475930" cy="1358216"/>
        </p:xfrm>
        <a:graphic>
          <a:graphicData uri="http://schemas.openxmlformats.org/drawingml/2006/table">
            <a:tbl>
              <a:tblPr>
                <a:tableStyleId>{5C22544A-7EE6-4342-B048-85BDC9FD1C3A}</a:tableStyleId>
              </a:tblPr>
              <a:tblGrid>
                <a:gridCol w="818118">
                  <a:extLst>
                    <a:ext uri="{9D8B030D-6E8A-4147-A177-3AD203B41FA5}">
                      <a16:colId xmlns:a16="http://schemas.microsoft.com/office/drawing/2014/main" val="409902978"/>
                    </a:ext>
                  </a:extLst>
                </a:gridCol>
                <a:gridCol w="2388489">
                  <a:extLst>
                    <a:ext uri="{9D8B030D-6E8A-4147-A177-3AD203B41FA5}">
                      <a16:colId xmlns:a16="http://schemas.microsoft.com/office/drawing/2014/main" val="2586536476"/>
                    </a:ext>
                  </a:extLst>
                </a:gridCol>
                <a:gridCol w="881291">
                  <a:extLst>
                    <a:ext uri="{9D8B030D-6E8A-4147-A177-3AD203B41FA5}">
                      <a16:colId xmlns:a16="http://schemas.microsoft.com/office/drawing/2014/main" val="3772307930"/>
                    </a:ext>
                  </a:extLst>
                </a:gridCol>
                <a:gridCol w="1388032">
                  <a:extLst>
                    <a:ext uri="{9D8B030D-6E8A-4147-A177-3AD203B41FA5}">
                      <a16:colId xmlns:a16="http://schemas.microsoft.com/office/drawing/2014/main" val="2581495763"/>
                    </a:ext>
                  </a:extLst>
                </a:gridCol>
              </a:tblGrid>
              <a:tr h="147722">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extLst>
                  <a:ext uri="{0D108BD9-81ED-4DB2-BD59-A6C34878D82A}">
                    <a16:rowId xmlns:a16="http://schemas.microsoft.com/office/drawing/2014/main" val="2967599257"/>
                  </a:ext>
                </a:extLst>
              </a:tr>
              <a:tr h="256833">
                <a:tc>
                  <a:txBody>
                    <a:bodyPr/>
                    <a:lstStyle/>
                    <a:p>
                      <a:pPr algn="ctr" fontAlgn="b"/>
                      <a:r>
                        <a:rPr lang="es-PE" sz="1100" b="0" i="0" u="none" strike="noStrike" dirty="0">
                          <a:solidFill>
                            <a:srgbClr val="000000"/>
                          </a:solidFill>
                          <a:effectLst/>
                          <a:latin typeface="Calibri" panose="020F0502020204030204" pitchFamily="34" charset="0"/>
                        </a:rPr>
                        <a:t>44</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Seguros y gestión de siniestros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3.875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Finanzas y Tesorería</a:t>
                      </a:r>
                    </a:p>
                  </a:txBody>
                  <a:tcPr marL="7620" marR="7620" marT="7620" marB="0" anchor="ctr"/>
                </a:tc>
                <a:extLst>
                  <a:ext uri="{0D108BD9-81ED-4DB2-BD59-A6C34878D82A}">
                    <a16:rowId xmlns:a16="http://schemas.microsoft.com/office/drawing/2014/main" val="2328662161"/>
                  </a:ext>
                </a:extLst>
              </a:tr>
              <a:tr h="319080">
                <a:tc>
                  <a:txBody>
                    <a:bodyPr/>
                    <a:lstStyle/>
                    <a:p>
                      <a:pPr algn="ctr" fontAlgn="b"/>
                      <a:r>
                        <a:rPr lang="es-PE" sz="1100" b="0" i="0" u="none" strike="noStrike">
                          <a:solidFill>
                            <a:srgbClr val="000000"/>
                          </a:solidFill>
                          <a:effectLst/>
                          <a:latin typeface="Calibri" panose="020F0502020204030204" pitchFamily="34" charset="0"/>
                        </a:rPr>
                        <a:t>46</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Solicitud de anticipos y depósito de reembolsos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3.867</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Finanzas y Tesorería</a:t>
                      </a:r>
                    </a:p>
                  </a:txBody>
                  <a:tcPr marL="7620" marR="7620" marT="7620" marB="0" anchor="ctr"/>
                </a:tc>
                <a:extLst>
                  <a:ext uri="{0D108BD9-81ED-4DB2-BD59-A6C34878D82A}">
                    <a16:rowId xmlns:a16="http://schemas.microsoft.com/office/drawing/2014/main" val="2472580358"/>
                  </a:ext>
                </a:extLst>
              </a:tr>
              <a:tr h="319080">
                <a:tc>
                  <a:txBody>
                    <a:bodyPr/>
                    <a:lstStyle/>
                    <a:p>
                      <a:pPr algn="ctr" fontAlgn="b"/>
                      <a:r>
                        <a:rPr lang="es-PE" sz="1100" b="0" i="0" u="none" strike="noStrike">
                          <a:solidFill>
                            <a:srgbClr val="000000"/>
                          </a:solidFill>
                          <a:effectLst/>
                          <a:latin typeface="Calibri" panose="020F0502020204030204" pitchFamily="34" charset="0"/>
                        </a:rPr>
                        <a:t>48</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Soporte financiero y evaluación de proyectos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3.845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Finanzas y Tesorería</a:t>
                      </a:r>
                    </a:p>
                  </a:txBody>
                  <a:tcPr marL="7620" marR="7620" marT="7620" marB="0" anchor="ctr"/>
                </a:tc>
                <a:extLst>
                  <a:ext uri="{0D108BD9-81ED-4DB2-BD59-A6C34878D82A}">
                    <a16:rowId xmlns:a16="http://schemas.microsoft.com/office/drawing/2014/main" val="3048976325"/>
                  </a:ext>
                </a:extLst>
              </a:tr>
              <a:tr h="256833">
                <a:tc>
                  <a:txBody>
                    <a:bodyPr/>
                    <a:lstStyle/>
                    <a:p>
                      <a:pPr algn="ctr" fontAlgn="b"/>
                      <a:r>
                        <a:rPr lang="es-PE" sz="1100" b="0" i="0" u="none" strike="noStrike">
                          <a:solidFill>
                            <a:srgbClr val="000000"/>
                          </a:solidFill>
                          <a:effectLst/>
                          <a:latin typeface="Calibri" panose="020F0502020204030204" pitchFamily="34" charset="0"/>
                        </a:rPr>
                        <a:t>57</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Tesorería y pago a Proveedores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3.579</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Finanzas y Tesorería</a:t>
                      </a:r>
                    </a:p>
                  </a:txBody>
                  <a:tcPr marL="7620" marR="7620" marT="7620" marB="0" anchor="ctr"/>
                </a:tc>
                <a:extLst>
                  <a:ext uri="{0D108BD9-81ED-4DB2-BD59-A6C34878D82A}">
                    <a16:rowId xmlns:a16="http://schemas.microsoft.com/office/drawing/2014/main" val="2475046089"/>
                  </a:ext>
                </a:extLst>
              </a:tr>
            </a:tbl>
          </a:graphicData>
        </a:graphic>
      </p:graphicFrame>
      <p:graphicFrame>
        <p:nvGraphicFramePr>
          <p:cNvPr id="3" name="Gráfico 2">
            <a:extLst>
              <a:ext uri="{FF2B5EF4-FFF2-40B4-BE49-F238E27FC236}">
                <a16:creationId xmlns:a16="http://schemas.microsoft.com/office/drawing/2014/main" id="{00F9AA90-9FC8-4620-9B31-DF6CCE47EDC8}"/>
              </a:ext>
            </a:extLst>
          </p:cNvPr>
          <p:cNvGraphicFramePr>
            <a:graphicFrameLocks/>
          </p:cNvGraphicFramePr>
          <p:nvPr/>
        </p:nvGraphicFramePr>
        <p:xfrm>
          <a:off x="370687" y="2468062"/>
          <a:ext cx="2086186" cy="191921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Gráfico 5">
            <a:extLst>
              <a:ext uri="{FF2B5EF4-FFF2-40B4-BE49-F238E27FC236}">
                <a16:creationId xmlns:a16="http://schemas.microsoft.com/office/drawing/2014/main" id="{86799001-73AB-435D-8C22-0DE440B22AB5}"/>
              </a:ext>
            </a:extLst>
          </p:cNvPr>
          <p:cNvGraphicFramePr>
            <a:graphicFrameLocks/>
          </p:cNvGraphicFramePr>
          <p:nvPr/>
        </p:nvGraphicFramePr>
        <p:xfrm>
          <a:off x="2501774" y="2468062"/>
          <a:ext cx="3344844" cy="191921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3" name="Gráfico 12">
            <a:extLst>
              <a:ext uri="{FF2B5EF4-FFF2-40B4-BE49-F238E27FC236}">
                <a16:creationId xmlns:a16="http://schemas.microsoft.com/office/drawing/2014/main" id="{57DCF93C-86C5-4009-AD6E-549A11E79587}"/>
              </a:ext>
            </a:extLst>
          </p:cNvPr>
          <p:cNvGraphicFramePr>
            <a:graphicFrameLocks/>
          </p:cNvGraphicFramePr>
          <p:nvPr/>
        </p:nvGraphicFramePr>
        <p:xfrm>
          <a:off x="370686" y="4468143"/>
          <a:ext cx="5475931" cy="215845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5" name="Gráfico 14">
            <a:extLst>
              <a:ext uri="{FF2B5EF4-FFF2-40B4-BE49-F238E27FC236}">
                <a16:creationId xmlns:a16="http://schemas.microsoft.com/office/drawing/2014/main" id="{8785F766-1653-43A4-8D5B-767AA1FBDBA5}"/>
              </a:ext>
            </a:extLst>
          </p:cNvPr>
          <p:cNvGraphicFramePr>
            <a:graphicFrameLocks/>
          </p:cNvGraphicFramePr>
          <p:nvPr/>
        </p:nvGraphicFramePr>
        <p:xfrm>
          <a:off x="6275404" y="3906983"/>
          <a:ext cx="5514900" cy="255847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Gráfico 1">
            <a:extLst>
              <a:ext uri="{FF2B5EF4-FFF2-40B4-BE49-F238E27FC236}">
                <a16:creationId xmlns:a16="http://schemas.microsoft.com/office/drawing/2014/main" id="{87B9CC7F-32A1-4E66-BE65-F3B7E573C87C}"/>
              </a:ext>
            </a:extLst>
          </p:cNvPr>
          <p:cNvGraphicFramePr>
            <a:graphicFrameLocks/>
          </p:cNvGraphicFramePr>
          <p:nvPr/>
        </p:nvGraphicFramePr>
        <p:xfrm>
          <a:off x="6275404" y="983765"/>
          <a:ext cx="5514900" cy="2793906"/>
        </p:xfrm>
        <a:graphic>
          <a:graphicData uri="http://schemas.openxmlformats.org/drawingml/2006/chart">
            <c:chart xmlns:c="http://schemas.openxmlformats.org/drawingml/2006/chart" xmlns:r="http://schemas.openxmlformats.org/officeDocument/2006/relationships" r:id="rId8"/>
          </a:graphicData>
        </a:graphic>
      </p:graphicFrame>
      <p:sp>
        <p:nvSpPr>
          <p:cNvPr id="28" name="CuadroTexto 15">
            <a:extLst>
              <a:ext uri="{FF2B5EF4-FFF2-40B4-BE49-F238E27FC236}">
                <a16:creationId xmlns:a16="http://schemas.microsoft.com/office/drawing/2014/main" id="{C3FCE397-62D3-454E-B9F4-F419EA0E6E36}"/>
              </a:ext>
            </a:extLst>
          </p:cNvPr>
          <p:cNvSpPr txBox="1"/>
          <p:nvPr/>
        </p:nvSpPr>
        <p:spPr>
          <a:xfrm>
            <a:off x="11141176" y="1056633"/>
            <a:ext cx="598241" cy="307777"/>
          </a:xfrm>
          <a:prstGeom prst="rect">
            <a:avLst/>
          </a:prstGeom>
          <a:solidFill>
            <a:srgbClr val="92D050"/>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s-PE" sz="1400" b="1" dirty="0">
                <a:solidFill>
                  <a:schemeClr val="bg1"/>
                </a:solidFill>
              </a:rPr>
              <a:t>3.834</a:t>
            </a:r>
          </a:p>
        </p:txBody>
      </p:sp>
    </p:spTree>
    <p:extLst>
      <p:ext uri="{BB962C8B-B14F-4D97-AF65-F5344CB8AC3E}">
        <p14:creationId xmlns:p14="http://schemas.microsoft.com/office/powerpoint/2010/main" val="12226181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Finanzas y Tesorería </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5693866"/>
          </a:xfrm>
          <a:prstGeom prst="rect">
            <a:avLst/>
          </a:prstGeom>
        </p:spPr>
        <p:txBody>
          <a:bodyPr wrap="square">
            <a:spAutoFit/>
          </a:bodyPr>
          <a:lstStyle/>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 trabajo!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Como área usuaria hay constante reclamos de proveedores por los pagos que se realizan, no detallando el número de facturas como se realizada anteriormente. </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Continuar mejorando en los procesos, buen equipo de trabajo.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Deberían considerar como obligación pagar puntualmente las facturas vencidas de proveedores. El crédito en confirming debería consultarse previamente con el área de compras.</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El team de tesorería debería contar con equipo celular para que los proveedores puedan contactarlos de manera rápida y directa para consultar sobre pagos, uso de factoring, confirming, etc. </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En cuanto a la evaluación de proyectos, debe de haber un seguimiento del cumplimiento para asegurar que se estén realizando de acuerdo a las premisas consideradas en la evaluación.</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Excelente!!!</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"llevar un control de Regularizaciones y statu de cierre."</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"Mayor agilidad en el depósito de los anticipos. Pagar a proveedores en el plazo pactado, luego están llamando a cobrar a los usuarios."</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"Mejorar el pago a proveedores, hay retrasos en la atención de insumos por falta de pago. Capacitar al personal que realiza reembolsos para mejorar gestión."</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Mejorar los temas de reembolsos y registros de pagos a proveedores, mucho tiempo se demoran en gestionar los registros, siempre hay que hacer seguimiento. </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Ninguna </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Ninguna sugerencia</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Ok</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Se debe contestar el teléfono a los proveedor </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Sus atenciones son muy buenas pero podemos seguir mejorando.</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*Tenemos a nuestros proveedores no nos quieren atender ya que indican el retraso del pago de sus facturas. // El desconocimiento del proceso de un nuevo proyecto genera muchas perdidas de tiempo. // Demoran mucho al realizar el reembolso al personal por gastos de visitas. // durante el FEN no se tuvo mucho apoyo de manera inmediata.</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Todo excelente en el equipo de Finanzas</a:t>
            </a:r>
          </a:p>
          <a:p>
            <a:pPr algn="just"/>
            <a:r>
              <a:rPr lang="es-ES" sz="1300" dirty="0">
                <a:solidFill>
                  <a:schemeClr val="bg1">
                    <a:lumMod val="50000"/>
                  </a:schemeClr>
                </a:solidFill>
                <a:latin typeface="Arial" panose="020B0604020202020204" pitchFamily="34" charset="0"/>
                <a:ea typeface="Verdana" charset="0"/>
                <a:cs typeface="Arial" panose="020B0604020202020204" pitchFamily="34" charset="0"/>
              </a:rPr>
              <a:t>* Todo muy bien </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25761870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Legal</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F25D3030-4B51-4BAA-9B09-7BE1A6994A36}"/>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4031993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txBox="1">
            <a:spLocks/>
          </p:cNvSpPr>
          <p:nvPr/>
        </p:nvSpPr>
        <p:spPr>
          <a:xfrm>
            <a:off x="917753" y="154468"/>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4000" b="1" dirty="0">
                <a:solidFill>
                  <a:srgbClr val="009F43"/>
                </a:solidFill>
                <a:latin typeface="Arial" panose="020B0604020202020204" pitchFamily="34" charset="0"/>
                <a:ea typeface="Verdana" charset="0"/>
                <a:cs typeface="Arial" panose="020B0604020202020204" pitchFamily="34" charset="0"/>
              </a:rPr>
              <a:t>Agenda</a:t>
            </a:r>
          </a:p>
        </p:txBody>
      </p: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1531139" y="710253"/>
            <a:ext cx="1145853" cy="646331"/>
          </a:xfrm>
          <a:prstGeom prst="rect">
            <a:avLst/>
          </a:prstGeom>
          <a:noFill/>
        </p:spPr>
        <p:txBody>
          <a:bodyPr wrap="square" rtlCol="0">
            <a:spAutoFit/>
          </a:bodyPr>
          <a:lstStyle/>
          <a:p>
            <a:pPr algn="ctr"/>
            <a:r>
              <a:rPr lang="es-PE" sz="1200" b="1" dirty="0">
                <a:latin typeface="Verdana" panose="020B0604030504040204" pitchFamily="34" charset="0"/>
                <a:ea typeface="Verdana" panose="020B0604030504040204" pitchFamily="34" charset="0"/>
                <a:cs typeface="Verdana" panose="020B0604030504040204" pitchFamily="34" charset="0"/>
              </a:rPr>
              <a:t>Lámina </a:t>
            </a:r>
          </a:p>
          <a:p>
            <a:pPr algn="ctr"/>
            <a:r>
              <a:rPr lang="es-PE" sz="1200" b="1" dirty="0">
                <a:latin typeface="Verdana" panose="020B0604030504040204" pitchFamily="34" charset="0"/>
                <a:ea typeface="Verdana" panose="020B0604030504040204" pitchFamily="34" charset="0"/>
                <a:cs typeface="Verdana" panose="020B0604030504040204" pitchFamily="34" charset="0"/>
              </a:rPr>
              <a:t>para agenda</a:t>
            </a:r>
          </a:p>
        </p:txBody>
      </p:sp>
      <p:sp>
        <p:nvSpPr>
          <p:cNvPr id="8" name="Título 1"/>
          <p:cNvSpPr txBox="1">
            <a:spLocks/>
          </p:cNvSpPr>
          <p:nvPr/>
        </p:nvSpPr>
        <p:spPr>
          <a:xfrm>
            <a:off x="917753" y="1262638"/>
            <a:ext cx="9178138" cy="5004993"/>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3" action="ppaction://hlinksldjump"/>
              </a:rPr>
              <a:t>Satisfacción a nivel </a:t>
            </a:r>
            <a:r>
              <a:rPr lang="es-PE" sz="1800" dirty="0" err="1">
                <a:solidFill>
                  <a:schemeClr val="bg1">
                    <a:lumMod val="50000"/>
                  </a:schemeClr>
                </a:solidFill>
                <a:latin typeface="Arial" panose="020B0604020202020204" pitchFamily="34" charset="0"/>
                <a:ea typeface="Verdana" charset="0"/>
                <a:cs typeface="Arial" panose="020B0604020202020204" pitchFamily="34" charset="0"/>
                <a:hlinkClick r:id="rId3" action="ppaction://hlinksldjump"/>
              </a:rPr>
              <a:t>Multiarea</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2: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4" action="ppaction://hlinksldjump"/>
              </a:rPr>
              <a:t>Satisfacción a nivel GFACI</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3: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5" action="ppaction://hlinksldjump"/>
              </a:rPr>
              <a:t>Satisfacción SIG</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4: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6" action="ppaction://hlinksldjump"/>
              </a:rPr>
              <a:t>Satisfacción Seguridad </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5: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7" action="ppaction://hlinksldjump"/>
              </a:rPr>
              <a:t>Satisfacción Calidad</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6: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8" action="ppaction://hlinksldjump"/>
              </a:rPr>
              <a:t>Satisfacción TI y Sistemas</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7: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9" action="ppaction://hlinksldjump"/>
              </a:rPr>
              <a:t>Satisfacción Finanzas y Tesorería </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8: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0" action="ppaction://hlinksldjump"/>
              </a:rPr>
              <a:t>Satisfacción Legal</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9: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1" action="ppaction://hlinksldjump"/>
              </a:rPr>
              <a:t>Satisfacción Administración</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10: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2" action="ppaction://hlinksldjump"/>
              </a:rPr>
              <a:t>Satisfacción Contabilidad</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11: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3" action="ppaction://hlinksldjump"/>
              </a:rPr>
              <a:t>Satisfacción Control de Gestión</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12: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4" action="ppaction://hlinksldjump"/>
              </a:rPr>
              <a:t>Satisfacción Compras</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r>
              <a:rPr lang="es-ES_tradnl" sz="1800" dirty="0">
                <a:solidFill>
                  <a:schemeClr val="bg1">
                    <a:lumMod val="50000"/>
                  </a:schemeClr>
                </a:solidFill>
                <a:latin typeface="Arial" panose="020B0604020202020204" pitchFamily="34" charset="0"/>
                <a:ea typeface="Verdana" charset="0"/>
                <a:cs typeface="Arial" panose="020B0604020202020204" pitchFamily="34" charset="0"/>
              </a:rPr>
              <a:t>Punto 13: </a:t>
            </a:r>
            <a:r>
              <a:rPr lang="es-PE" sz="1800" dirty="0">
                <a:solidFill>
                  <a:schemeClr val="bg1">
                    <a:lumMod val="50000"/>
                  </a:schemeClr>
                </a:solidFill>
                <a:latin typeface="Arial" panose="020B0604020202020204" pitchFamily="34" charset="0"/>
                <a:ea typeface="Verdana" charset="0"/>
                <a:cs typeface="Arial" panose="020B0604020202020204" pitchFamily="34" charset="0"/>
                <a:hlinkClick r:id="rId15" action="ppaction://hlinksldjump"/>
              </a:rPr>
              <a:t>Satisfacción Riesgos</a:t>
            </a:r>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a:p>
            <a:endParaRPr lang="es-PE" sz="1800" dirty="0">
              <a:solidFill>
                <a:schemeClr val="bg1">
                  <a:lumMod val="50000"/>
                </a:schemeClr>
              </a:solidFill>
              <a:latin typeface="Arial" panose="020B0604020202020204" pitchFamily="34" charset="0"/>
              <a:ea typeface="Verdana" charset="0"/>
              <a:cs typeface="Arial" panose="020B0604020202020204" pitchFamily="34" charset="0"/>
            </a:endParaRPr>
          </a:p>
        </p:txBody>
      </p:sp>
      <p:cxnSp>
        <p:nvCxnSpPr>
          <p:cNvPr id="12" name="Conector recto 11"/>
          <p:cNvCxnSpPr/>
          <p:nvPr/>
        </p:nvCxnSpPr>
        <p:spPr>
          <a:xfrm>
            <a:off x="917753" y="1135005"/>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0" name="CuadroTexto 9"/>
          <p:cNvSpPr txBox="1"/>
          <p:nvPr/>
        </p:nvSpPr>
        <p:spPr>
          <a:xfrm>
            <a:off x="-1940620" y="1949433"/>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“Agenda”: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(40)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Tree>
    <p:extLst>
      <p:ext uri="{BB962C8B-B14F-4D97-AF65-F5344CB8AC3E}">
        <p14:creationId xmlns:p14="http://schemas.microsoft.com/office/powerpoint/2010/main" val="15048310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50627"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Legal</a:t>
            </a:r>
          </a:p>
        </p:txBody>
      </p:sp>
      <p:sp>
        <p:nvSpPr>
          <p:cNvPr id="12" name="Título 1"/>
          <p:cNvSpPr txBox="1">
            <a:spLocks/>
          </p:cNvSpPr>
          <p:nvPr/>
        </p:nvSpPr>
        <p:spPr>
          <a:xfrm>
            <a:off x="269086" y="797037"/>
            <a:ext cx="4958696" cy="24724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8" name="Tabla 7">
            <a:extLst>
              <a:ext uri="{FF2B5EF4-FFF2-40B4-BE49-F238E27FC236}">
                <a16:creationId xmlns:a16="http://schemas.microsoft.com/office/drawing/2014/main" id="{B7E68FAD-B163-3A04-6B93-9E8333861CF2}"/>
              </a:ext>
            </a:extLst>
          </p:cNvPr>
          <p:cNvGraphicFramePr>
            <a:graphicFrameLocks noGrp="1"/>
          </p:cNvGraphicFramePr>
          <p:nvPr/>
        </p:nvGraphicFramePr>
        <p:xfrm>
          <a:off x="370686" y="1098770"/>
          <a:ext cx="5559059" cy="1111250"/>
        </p:xfrm>
        <a:graphic>
          <a:graphicData uri="http://schemas.openxmlformats.org/drawingml/2006/table">
            <a:tbl>
              <a:tblPr>
                <a:tableStyleId>{5C22544A-7EE6-4342-B048-85BDC9FD1C3A}</a:tableStyleId>
              </a:tblPr>
              <a:tblGrid>
                <a:gridCol w="669966">
                  <a:extLst>
                    <a:ext uri="{9D8B030D-6E8A-4147-A177-3AD203B41FA5}">
                      <a16:colId xmlns:a16="http://schemas.microsoft.com/office/drawing/2014/main" val="483668638"/>
                    </a:ext>
                  </a:extLst>
                </a:gridCol>
                <a:gridCol w="3212356">
                  <a:extLst>
                    <a:ext uri="{9D8B030D-6E8A-4147-A177-3AD203B41FA5}">
                      <a16:colId xmlns:a16="http://schemas.microsoft.com/office/drawing/2014/main" val="2401698196"/>
                    </a:ext>
                  </a:extLst>
                </a:gridCol>
                <a:gridCol w="846200">
                  <a:extLst>
                    <a:ext uri="{9D8B030D-6E8A-4147-A177-3AD203B41FA5}">
                      <a16:colId xmlns:a16="http://schemas.microsoft.com/office/drawing/2014/main" val="3761028938"/>
                    </a:ext>
                  </a:extLst>
                </a:gridCol>
                <a:gridCol w="830537">
                  <a:extLst>
                    <a:ext uri="{9D8B030D-6E8A-4147-A177-3AD203B41FA5}">
                      <a16:colId xmlns:a16="http://schemas.microsoft.com/office/drawing/2014/main" val="3993471097"/>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b">
                    <a:solidFill>
                      <a:schemeClr val="accent1">
                        <a:lumMod val="40000"/>
                        <a:lumOff val="60000"/>
                      </a:schemeClr>
                    </a:solidFill>
                  </a:tcPr>
                </a:tc>
                <a:extLst>
                  <a:ext uri="{0D108BD9-81ED-4DB2-BD59-A6C34878D82A}">
                    <a16:rowId xmlns:a16="http://schemas.microsoft.com/office/drawing/2014/main" val="1215947774"/>
                  </a:ext>
                </a:extLst>
              </a:tr>
              <a:tr h="184150">
                <a:tc>
                  <a:txBody>
                    <a:bodyPr/>
                    <a:lstStyle/>
                    <a:p>
                      <a:pPr algn="ctr" fontAlgn="b"/>
                      <a:r>
                        <a:rPr lang="es-PE" sz="1100" b="0" i="0" u="none" strike="noStrike" dirty="0">
                          <a:solidFill>
                            <a:srgbClr val="000000"/>
                          </a:solidFill>
                          <a:effectLst/>
                          <a:latin typeface="Calibri" panose="020F0502020204030204" pitchFamily="34" charset="0"/>
                        </a:rPr>
                        <a:t>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Soporte Legal</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4.352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510992080"/>
                  </a:ext>
                </a:extLst>
              </a:tr>
              <a:tr h="184150">
                <a:tc>
                  <a:txBody>
                    <a:bodyPr/>
                    <a:lstStyle/>
                    <a:p>
                      <a:pPr algn="ctr" fontAlgn="b"/>
                      <a:r>
                        <a:rPr lang="es-PE" sz="1100" b="0" i="0" u="none" strike="noStrike">
                          <a:solidFill>
                            <a:srgbClr val="000000"/>
                          </a:solidFill>
                          <a:effectLst/>
                          <a:latin typeface="Calibri" panose="020F0502020204030204" pitchFamily="34" charset="0"/>
                        </a:rPr>
                        <a:t>4</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Redacción de Contratos con proveedores y clientes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4.305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2425610130"/>
                  </a:ext>
                </a:extLst>
              </a:tr>
              <a:tr h="184150">
                <a:tc>
                  <a:txBody>
                    <a:bodyPr/>
                    <a:lstStyle/>
                    <a:p>
                      <a:pPr algn="ctr" fontAlgn="b"/>
                      <a:r>
                        <a:rPr lang="es-PE" sz="1100" b="0" i="0" u="none" strike="noStrike">
                          <a:solidFill>
                            <a:srgbClr val="000000"/>
                          </a:solidFill>
                          <a:effectLst/>
                          <a:latin typeface="Calibri" panose="020F0502020204030204" pitchFamily="34" charset="0"/>
                        </a:rPr>
                        <a:t>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Absolución de Consultas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4.304</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1378789849"/>
                  </a:ext>
                </a:extLst>
              </a:tr>
              <a:tr h="184150">
                <a:tc>
                  <a:txBody>
                    <a:bodyPr/>
                    <a:lstStyle/>
                    <a:p>
                      <a:pPr algn="ctr" fontAlgn="b"/>
                      <a:r>
                        <a:rPr lang="es-PE" sz="1100" b="0" i="0" u="none" strike="noStrike">
                          <a:solidFill>
                            <a:srgbClr val="000000"/>
                          </a:solidFill>
                          <a:effectLst/>
                          <a:latin typeface="Calibri" panose="020F0502020204030204" pitchFamily="34" charset="0"/>
                        </a:rPr>
                        <a:t>7</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Redacción de reclamos a proveedores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4.291</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4064360677"/>
                  </a:ext>
                </a:extLst>
              </a:tr>
              <a:tr h="184150">
                <a:tc>
                  <a:txBody>
                    <a:bodyPr/>
                    <a:lstStyle/>
                    <a:p>
                      <a:pPr algn="ctr" fontAlgn="b"/>
                      <a:r>
                        <a:rPr lang="es-PE" sz="1100" b="0" i="0" u="none" strike="noStrike">
                          <a:solidFill>
                            <a:srgbClr val="000000"/>
                          </a:solidFill>
                          <a:effectLst/>
                          <a:latin typeface="Calibri" panose="020F0502020204030204" pitchFamily="34" charset="0"/>
                        </a:rPr>
                        <a:t>10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Redacción de Cartas para entidades públicas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4.240</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Legal</a:t>
                      </a:r>
                    </a:p>
                  </a:txBody>
                  <a:tcPr marL="7620" marR="7620" marT="7620" marB="0" anchor="ctr"/>
                </a:tc>
                <a:extLst>
                  <a:ext uri="{0D108BD9-81ED-4DB2-BD59-A6C34878D82A}">
                    <a16:rowId xmlns:a16="http://schemas.microsoft.com/office/drawing/2014/main" val="1839060518"/>
                  </a:ext>
                </a:extLst>
              </a:tr>
            </a:tbl>
          </a:graphicData>
        </a:graphic>
      </p:graphicFrame>
      <p:graphicFrame>
        <p:nvGraphicFramePr>
          <p:cNvPr id="3" name="Gráfico 2">
            <a:extLst>
              <a:ext uri="{FF2B5EF4-FFF2-40B4-BE49-F238E27FC236}">
                <a16:creationId xmlns:a16="http://schemas.microsoft.com/office/drawing/2014/main" id="{51C23394-A07C-45F9-AE20-E106F5F90573}"/>
              </a:ext>
            </a:extLst>
          </p:cNvPr>
          <p:cNvGraphicFramePr>
            <a:graphicFrameLocks/>
          </p:cNvGraphicFramePr>
          <p:nvPr/>
        </p:nvGraphicFramePr>
        <p:xfrm>
          <a:off x="370687" y="2299478"/>
          <a:ext cx="2123131" cy="185688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Gráfico 6">
            <a:extLst>
              <a:ext uri="{FF2B5EF4-FFF2-40B4-BE49-F238E27FC236}">
                <a16:creationId xmlns:a16="http://schemas.microsoft.com/office/drawing/2014/main" id="{86799001-73AB-435D-8C22-0DE440B22AB5}"/>
              </a:ext>
            </a:extLst>
          </p:cNvPr>
          <p:cNvGraphicFramePr>
            <a:graphicFrameLocks/>
          </p:cNvGraphicFramePr>
          <p:nvPr/>
        </p:nvGraphicFramePr>
        <p:xfrm>
          <a:off x="2576945" y="2305133"/>
          <a:ext cx="3352800" cy="18512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3" name="Gráfico 12">
            <a:extLst>
              <a:ext uri="{FF2B5EF4-FFF2-40B4-BE49-F238E27FC236}">
                <a16:creationId xmlns:a16="http://schemas.microsoft.com/office/drawing/2014/main" id="{57DCF93C-86C5-4009-AD6E-549A11E79587}"/>
              </a:ext>
            </a:extLst>
          </p:cNvPr>
          <p:cNvGraphicFramePr>
            <a:graphicFrameLocks/>
          </p:cNvGraphicFramePr>
          <p:nvPr/>
        </p:nvGraphicFramePr>
        <p:xfrm>
          <a:off x="370687" y="4279749"/>
          <a:ext cx="5559058" cy="235184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5" name="Gráfico 14">
            <a:extLst>
              <a:ext uri="{FF2B5EF4-FFF2-40B4-BE49-F238E27FC236}">
                <a16:creationId xmlns:a16="http://schemas.microsoft.com/office/drawing/2014/main" id="{7212B55C-F1CF-4460-9853-E93B5BBE3E4A}"/>
              </a:ext>
            </a:extLst>
          </p:cNvPr>
          <p:cNvGraphicFramePr>
            <a:graphicFrameLocks/>
          </p:cNvGraphicFramePr>
          <p:nvPr>
            <p:extLst>
              <p:ext uri="{D42A27DB-BD31-4B8C-83A1-F6EECF244321}">
                <p14:modId xmlns:p14="http://schemas.microsoft.com/office/powerpoint/2010/main" val="2460851588"/>
              </p:ext>
            </p:extLst>
          </p:nvPr>
        </p:nvGraphicFramePr>
        <p:xfrm>
          <a:off x="6345381" y="766900"/>
          <a:ext cx="5475932" cy="1736156"/>
        </p:xfrm>
        <a:graphic>
          <a:graphicData uri="http://schemas.openxmlformats.org/drawingml/2006/chart">
            <c:chart xmlns:c="http://schemas.openxmlformats.org/drawingml/2006/chart" xmlns:r="http://schemas.openxmlformats.org/officeDocument/2006/relationships" r:id="rId7"/>
          </a:graphicData>
        </a:graphic>
      </p:graphicFrame>
      <p:sp>
        <p:nvSpPr>
          <p:cNvPr id="16" name="CuadroTexto 15">
            <a:extLst>
              <a:ext uri="{FF2B5EF4-FFF2-40B4-BE49-F238E27FC236}">
                <a16:creationId xmlns:a16="http://schemas.microsoft.com/office/drawing/2014/main" id="{655CB9D9-67BA-4A21-BE1F-74312469D7C2}"/>
              </a:ext>
            </a:extLst>
          </p:cNvPr>
          <p:cNvSpPr txBox="1"/>
          <p:nvPr/>
        </p:nvSpPr>
        <p:spPr>
          <a:xfrm>
            <a:off x="11148088" y="821362"/>
            <a:ext cx="598241" cy="307777"/>
          </a:xfrm>
          <a:prstGeom prst="rect">
            <a:avLst/>
          </a:prstGeom>
          <a:solidFill>
            <a:srgbClr val="00B050"/>
          </a:solidFill>
        </p:spPr>
        <p:txBody>
          <a:bodyPr wrap="none" rtlCol="0">
            <a:spAutoFit/>
          </a:bodyPr>
          <a:lstStyle/>
          <a:p>
            <a:r>
              <a:rPr lang="es-PE" sz="1400" b="1" dirty="0">
                <a:solidFill>
                  <a:schemeClr val="bg1"/>
                </a:solidFill>
              </a:rPr>
              <a:t>5.000</a:t>
            </a:r>
          </a:p>
        </p:txBody>
      </p:sp>
      <p:graphicFrame>
        <p:nvGraphicFramePr>
          <p:cNvPr id="22" name="Gráfico 21">
            <a:extLst>
              <a:ext uri="{FF2B5EF4-FFF2-40B4-BE49-F238E27FC236}">
                <a16:creationId xmlns:a16="http://schemas.microsoft.com/office/drawing/2014/main" id="{8785F766-1653-43A4-8D5B-767AA1FBDBA5}"/>
              </a:ext>
            </a:extLst>
          </p:cNvPr>
          <p:cNvGraphicFramePr>
            <a:graphicFrameLocks/>
          </p:cNvGraphicFramePr>
          <p:nvPr/>
        </p:nvGraphicFramePr>
        <p:xfrm>
          <a:off x="6345380" y="4769081"/>
          <a:ext cx="5470699" cy="173615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 name="Gráfico 1">
            <a:extLst>
              <a:ext uri="{FF2B5EF4-FFF2-40B4-BE49-F238E27FC236}">
                <a16:creationId xmlns:a16="http://schemas.microsoft.com/office/drawing/2014/main" id="{12BFCEDA-83F4-409C-B9D7-AF341A05ACCC}"/>
              </a:ext>
            </a:extLst>
          </p:cNvPr>
          <p:cNvGraphicFramePr>
            <a:graphicFrameLocks/>
          </p:cNvGraphicFramePr>
          <p:nvPr/>
        </p:nvGraphicFramePr>
        <p:xfrm>
          <a:off x="6345381" y="2571616"/>
          <a:ext cx="5477283" cy="2142979"/>
        </p:xfrm>
        <a:graphic>
          <a:graphicData uri="http://schemas.openxmlformats.org/drawingml/2006/chart">
            <c:chart xmlns:c="http://schemas.openxmlformats.org/drawingml/2006/chart" xmlns:r="http://schemas.openxmlformats.org/officeDocument/2006/relationships" r:id="rId9"/>
          </a:graphicData>
        </a:graphic>
      </p:graphicFrame>
      <p:sp>
        <p:nvSpPr>
          <p:cNvPr id="27" name="CuadroTexto 26">
            <a:extLst>
              <a:ext uri="{FF2B5EF4-FFF2-40B4-BE49-F238E27FC236}">
                <a16:creationId xmlns:a16="http://schemas.microsoft.com/office/drawing/2014/main" id="{7A253C85-678A-48B9-A22A-2FC48A1A11A3}"/>
              </a:ext>
            </a:extLst>
          </p:cNvPr>
          <p:cNvSpPr txBox="1"/>
          <p:nvPr/>
        </p:nvSpPr>
        <p:spPr>
          <a:xfrm>
            <a:off x="11148088" y="2635802"/>
            <a:ext cx="598241" cy="307777"/>
          </a:xfrm>
          <a:prstGeom prst="rect">
            <a:avLst/>
          </a:prstGeom>
          <a:solidFill>
            <a:srgbClr val="0070C0"/>
          </a:solidFill>
        </p:spPr>
        <p:txBody>
          <a:bodyPr wrap="none" rtlCol="0">
            <a:spAutoFit/>
          </a:bodyPr>
          <a:lstStyle/>
          <a:p>
            <a:r>
              <a:rPr lang="es-PE" sz="1400" b="1" dirty="0">
                <a:solidFill>
                  <a:schemeClr val="bg1"/>
                </a:solidFill>
              </a:rPr>
              <a:t>4.400</a:t>
            </a:r>
          </a:p>
        </p:txBody>
      </p:sp>
    </p:spTree>
    <p:extLst>
      <p:ext uri="{BB962C8B-B14F-4D97-AF65-F5344CB8AC3E}">
        <p14:creationId xmlns:p14="http://schemas.microsoft.com/office/powerpoint/2010/main" val="27907488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Legal</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2631490"/>
          </a:xfrm>
          <a:prstGeom prst="rect">
            <a:avLst/>
          </a:prstGeom>
        </p:spPr>
        <p:txBody>
          <a:bodyPr wrap="square">
            <a:spAutoFit/>
          </a:bodyPr>
          <a:lstStyle/>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 equipo.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Capacitaciones en temas laborales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equipo!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equipo!!!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Felicitaciones buen equipo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Felicitar por las gestiones eficientes que realizan!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Mejorar en la gestión de reclamos con los proveedores.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Ninguna buen equipo de trabajo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Ninguna observación</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Sigan con el excelente trabajo!</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38130318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Administración</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523FCA3A-1BF9-42F4-A559-6038DA97AD06}"/>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11094035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18858"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Administración</a:t>
            </a:r>
          </a:p>
        </p:txBody>
      </p:sp>
      <p:sp>
        <p:nvSpPr>
          <p:cNvPr id="12" name="Título 1"/>
          <p:cNvSpPr txBox="1">
            <a:spLocks/>
          </p:cNvSpPr>
          <p:nvPr/>
        </p:nvSpPr>
        <p:spPr>
          <a:xfrm>
            <a:off x="370686" y="797036"/>
            <a:ext cx="4958696" cy="3212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16" name="Tabla 15">
            <a:extLst>
              <a:ext uri="{FF2B5EF4-FFF2-40B4-BE49-F238E27FC236}">
                <a16:creationId xmlns:a16="http://schemas.microsoft.com/office/drawing/2014/main" id="{12E1E787-59C8-02EF-E4F9-45C7482227A4}"/>
              </a:ext>
            </a:extLst>
          </p:cNvPr>
          <p:cNvGraphicFramePr>
            <a:graphicFrameLocks noGrp="1"/>
          </p:cNvGraphicFramePr>
          <p:nvPr/>
        </p:nvGraphicFramePr>
        <p:xfrm>
          <a:off x="370685" y="1172755"/>
          <a:ext cx="5570766" cy="918210"/>
        </p:xfrm>
        <a:graphic>
          <a:graphicData uri="http://schemas.openxmlformats.org/drawingml/2006/table">
            <a:tbl>
              <a:tblPr>
                <a:tableStyleId>{5C22544A-7EE6-4342-B048-85BDC9FD1C3A}</a:tableStyleId>
              </a:tblPr>
              <a:tblGrid>
                <a:gridCol w="832286">
                  <a:extLst>
                    <a:ext uri="{9D8B030D-6E8A-4147-A177-3AD203B41FA5}">
                      <a16:colId xmlns:a16="http://schemas.microsoft.com/office/drawing/2014/main" val="1928395903"/>
                    </a:ext>
                  </a:extLst>
                </a:gridCol>
                <a:gridCol w="2718799">
                  <a:extLst>
                    <a:ext uri="{9D8B030D-6E8A-4147-A177-3AD203B41FA5}">
                      <a16:colId xmlns:a16="http://schemas.microsoft.com/office/drawing/2014/main" val="4087989265"/>
                    </a:ext>
                  </a:extLst>
                </a:gridCol>
                <a:gridCol w="932161">
                  <a:extLst>
                    <a:ext uri="{9D8B030D-6E8A-4147-A177-3AD203B41FA5}">
                      <a16:colId xmlns:a16="http://schemas.microsoft.com/office/drawing/2014/main" val="491393426"/>
                    </a:ext>
                  </a:extLst>
                </a:gridCol>
                <a:gridCol w="1087520">
                  <a:extLst>
                    <a:ext uri="{9D8B030D-6E8A-4147-A177-3AD203B41FA5}">
                      <a16:colId xmlns:a16="http://schemas.microsoft.com/office/drawing/2014/main" val="1395009963"/>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60000"/>
                        <a:lumOff val="4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60000"/>
                        <a:lumOff val="4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60000"/>
                        <a:lumOff val="4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60000"/>
                        <a:lumOff val="40000"/>
                      </a:schemeClr>
                    </a:solidFill>
                  </a:tcPr>
                </a:tc>
                <a:extLst>
                  <a:ext uri="{0D108BD9-81ED-4DB2-BD59-A6C34878D82A}">
                    <a16:rowId xmlns:a16="http://schemas.microsoft.com/office/drawing/2014/main" val="1216217955"/>
                  </a:ext>
                </a:extLst>
              </a:tr>
              <a:tr h="184150">
                <a:tc>
                  <a:txBody>
                    <a:bodyPr/>
                    <a:lstStyle/>
                    <a:p>
                      <a:pPr algn="ctr" fontAlgn="b"/>
                      <a:r>
                        <a:rPr lang="es-PE" sz="1100" b="0" i="0" u="none" strike="noStrike" dirty="0">
                          <a:solidFill>
                            <a:srgbClr val="000000"/>
                          </a:solidFill>
                          <a:effectLst/>
                          <a:latin typeface="Calibri" panose="020F0502020204030204" pitchFamily="34" charset="0"/>
                        </a:rPr>
                        <a:t>18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Limpieza y Lavandería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4.175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a:t>
                      </a:r>
                    </a:p>
                  </a:txBody>
                  <a:tcPr marL="7620" marR="7620" marT="7620" marB="0" anchor="ctr"/>
                </a:tc>
                <a:extLst>
                  <a:ext uri="{0D108BD9-81ED-4DB2-BD59-A6C34878D82A}">
                    <a16:rowId xmlns:a16="http://schemas.microsoft.com/office/drawing/2014/main" val="2070557172"/>
                  </a:ext>
                </a:extLst>
              </a:tr>
              <a:tr h="170559">
                <a:tc>
                  <a:txBody>
                    <a:bodyPr/>
                    <a:lstStyle/>
                    <a:p>
                      <a:pPr algn="ctr" fontAlgn="b"/>
                      <a:r>
                        <a:rPr lang="es-PE" sz="1100" b="0" i="0" u="none" strike="noStrike">
                          <a:solidFill>
                            <a:srgbClr val="000000"/>
                          </a:solidFill>
                          <a:effectLst/>
                          <a:latin typeface="Calibri" panose="020F0502020204030204" pitchFamily="34" charset="0"/>
                        </a:rPr>
                        <a:t>26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Soporte Administrativo</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4.089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a:t>
                      </a:r>
                    </a:p>
                  </a:txBody>
                  <a:tcPr marL="7620" marR="7620" marT="7620" marB="0" anchor="ctr"/>
                </a:tc>
                <a:extLst>
                  <a:ext uri="{0D108BD9-81ED-4DB2-BD59-A6C34878D82A}">
                    <a16:rowId xmlns:a16="http://schemas.microsoft.com/office/drawing/2014/main" val="2537080708"/>
                  </a:ext>
                </a:extLst>
              </a:tr>
              <a:tr h="184150">
                <a:tc>
                  <a:txBody>
                    <a:bodyPr/>
                    <a:lstStyle/>
                    <a:p>
                      <a:pPr algn="ctr" fontAlgn="b"/>
                      <a:r>
                        <a:rPr lang="es-PE" sz="1100" b="0" i="0" u="none" strike="noStrike">
                          <a:solidFill>
                            <a:srgbClr val="000000"/>
                          </a:solidFill>
                          <a:effectLst/>
                          <a:latin typeface="Calibri" panose="020F0502020204030204" pitchFamily="34" charset="0"/>
                        </a:rPr>
                        <a:t>27</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Comedor</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4.077</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a:t>
                      </a:r>
                    </a:p>
                  </a:txBody>
                  <a:tcPr marL="7620" marR="7620" marT="7620" marB="0" anchor="ctr"/>
                </a:tc>
                <a:extLst>
                  <a:ext uri="{0D108BD9-81ED-4DB2-BD59-A6C34878D82A}">
                    <a16:rowId xmlns:a16="http://schemas.microsoft.com/office/drawing/2014/main" val="1681693609"/>
                  </a:ext>
                </a:extLst>
              </a:tr>
              <a:tr h="184150">
                <a:tc>
                  <a:txBody>
                    <a:bodyPr/>
                    <a:lstStyle/>
                    <a:p>
                      <a:pPr algn="ctr" fontAlgn="b"/>
                      <a:r>
                        <a:rPr lang="es-PE" sz="1100" b="0" i="0" u="none" strike="noStrike">
                          <a:solidFill>
                            <a:srgbClr val="000000"/>
                          </a:solidFill>
                          <a:effectLst/>
                          <a:latin typeface="Calibri" panose="020F0502020204030204" pitchFamily="34" charset="0"/>
                        </a:rPr>
                        <a:t>40</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Administración de Unidades Móviles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3.959</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Administración</a:t>
                      </a:r>
                    </a:p>
                  </a:txBody>
                  <a:tcPr marL="7620" marR="7620" marT="7620" marB="0" anchor="ctr"/>
                </a:tc>
                <a:extLst>
                  <a:ext uri="{0D108BD9-81ED-4DB2-BD59-A6C34878D82A}">
                    <a16:rowId xmlns:a16="http://schemas.microsoft.com/office/drawing/2014/main" val="1039873329"/>
                  </a:ext>
                </a:extLst>
              </a:tr>
            </a:tbl>
          </a:graphicData>
        </a:graphic>
      </p:graphicFrame>
      <p:graphicFrame>
        <p:nvGraphicFramePr>
          <p:cNvPr id="5" name="Gráfico 4">
            <a:extLst>
              <a:ext uri="{FF2B5EF4-FFF2-40B4-BE49-F238E27FC236}">
                <a16:creationId xmlns:a16="http://schemas.microsoft.com/office/drawing/2014/main" id="{00F9AA90-9FC8-4620-9B31-DF6CCE47EDC8}"/>
              </a:ext>
            </a:extLst>
          </p:cNvPr>
          <p:cNvGraphicFramePr>
            <a:graphicFrameLocks/>
          </p:cNvGraphicFramePr>
          <p:nvPr/>
        </p:nvGraphicFramePr>
        <p:xfrm>
          <a:off x="370686" y="2178789"/>
          <a:ext cx="2184702" cy="177734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Gráfico 6">
            <a:extLst>
              <a:ext uri="{FF2B5EF4-FFF2-40B4-BE49-F238E27FC236}">
                <a16:creationId xmlns:a16="http://schemas.microsoft.com/office/drawing/2014/main" id="{86799001-73AB-435D-8C22-0DE440B22AB5}"/>
              </a:ext>
            </a:extLst>
          </p:cNvPr>
          <p:cNvGraphicFramePr>
            <a:graphicFrameLocks/>
          </p:cNvGraphicFramePr>
          <p:nvPr/>
        </p:nvGraphicFramePr>
        <p:xfrm>
          <a:off x="2632371" y="2169792"/>
          <a:ext cx="3309080" cy="177734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Gráfico 7">
            <a:extLst>
              <a:ext uri="{FF2B5EF4-FFF2-40B4-BE49-F238E27FC236}">
                <a16:creationId xmlns:a16="http://schemas.microsoft.com/office/drawing/2014/main" id="{57DCF93C-86C5-4009-AD6E-549A11E79587}"/>
              </a:ext>
            </a:extLst>
          </p:cNvPr>
          <p:cNvGraphicFramePr>
            <a:graphicFrameLocks/>
          </p:cNvGraphicFramePr>
          <p:nvPr/>
        </p:nvGraphicFramePr>
        <p:xfrm>
          <a:off x="370685" y="4043962"/>
          <a:ext cx="5570765" cy="254548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Gráfico 12">
            <a:extLst>
              <a:ext uri="{FF2B5EF4-FFF2-40B4-BE49-F238E27FC236}">
                <a16:creationId xmlns:a16="http://schemas.microsoft.com/office/drawing/2014/main" id="{1AF3FDB5-ECE0-40EA-A60A-C0ACD8B1D405}"/>
              </a:ext>
            </a:extLst>
          </p:cNvPr>
          <p:cNvGraphicFramePr>
            <a:graphicFrameLocks/>
          </p:cNvGraphicFramePr>
          <p:nvPr>
            <p:extLst>
              <p:ext uri="{D42A27DB-BD31-4B8C-83A1-F6EECF244321}">
                <p14:modId xmlns:p14="http://schemas.microsoft.com/office/powerpoint/2010/main" val="3753754245"/>
              </p:ext>
            </p:extLst>
          </p:nvPr>
        </p:nvGraphicFramePr>
        <p:xfrm>
          <a:off x="6280116" y="774377"/>
          <a:ext cx="5509428" cy="1682494"/>
        </p:xfrm>
        <a:graphic>
          <a:graphicData uri="http://schemas.openxmlformats.org/drawingml/2006/chart">
            <c:chart xmlns:c="http://schemas.openxmlformats.org/drawingml/2006/chart" xmlns:r="http://schemas.openxmlformats.org/officeDocument/2006/relationships" r:id="rId7"/>
          </a:graphicData>
        </a:graphic>
      </p:graphicFrame>
      <p:sp>
        <p:nvSpPr>
          <p:cNvPr id="27" name="CuadroTexto 26">
            <a:extLst>
              <a:ext uri="{FF2B5EF4-FFF2-40B4-BE49-F238E27FC236}">
                <a16:creationId xmlns:a16="http://schemas.microsoft.com/office/drawing/2014/main" id="{813A3CED-A82B-417C-99FD-01649C098F8C}"/>
              </a:ext>
            </a:extLst>
          </p:cNvPr>
          <p:cNvSpPr txBox="1"/>
          <p:nvPr/>
        </p:nvSpPr>
        <p:spPr>
          <a:xfrm>
            <a:off x="11123847" y="817483"/>
            <a:ext cx="598241" cy="307777"/>
          </a:xfrm>
          <a:prstGeom prst="rect">
            <a:avLst/>
          </a:prstGeom>
          <a:solidFill>
            <a:srgbClr val="0070C0"/>
          </a:solidFill>
        </p:spPr>
        <p:txBody>
          <a:bodyPr wrap="none" rtlCol="0">
            <a:spAutoFit/>
          </a:bodyPr>
          <a:lstStyle/>
          <a:p>
            <a:r>
              <a:rPr lang="es-PE" sz="1400" b="1" dirty="0">
                <a:solidFill>
                  <a:schemeClr val="bg1"/>
                </a:solidFill>
              </a:rPr>
              <a:t>4.000</a:t>
            </a:r>
          </a:p>
        </p:txBody>
      </p:sp>
      <p:graphicFrame>
        <p:nvGraphicFramePr>
          <p:cNvPr id="22" name="Gráfico 21">
            <a:extLst>
              <a:ext uri="{FF2B5EF4-FFF2-40B4-BE49-F238E27FC236}">
                <a16:creationId xmlns:a16="http://schemas.microsoft.com/office/drawing/2014/main" id="{8785F766-1653-43A4-8D5B-767AA1FBDBA5}"/>
              </a:ext>
            </a:extLst>
          </p:cNvPr>
          <p:cNvGraphicFramePr>
            <a:graphicFrameLocks/>
          </p:cNvGraphicFramePr>
          <p:nvPr/>
        </p:nvGraphicFramePr>
        <p:xfrm>
          <a:off x="6280116" y="4713689"/>
          <a:ext cx="5509428" cy="179654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 name="Gráfico 1">
            <a:extLst>
              <a:ext uri="{FF2B5EF4-FFF2-40B4-BE49-F238E27FC236}">
                <a16:creationId xmlns:a16="http://schemas.microsoft.com/office/drawing/2014/main" id="{87B9CC7F-32A1-4E66-BE65-F3B7E573C87C}"/>
              </a:ext>
            </a:extLst>
          </p:cNvPr>
          <p:cNvGraphicFramePr>
            <a:graphicFrameLocks/>
          </p:cNvGraphicFramePr>
          <p:nvPr/>
        </p:nvGraphicFramePr>
        <p:xfrm>
          <a:off x="6280116" y="2553694"/>
          <a:ext cx="5509428" cy="2064488"/>
        </p:xfrm>
        <a:graphic>
          <a:graphicData uri="http://schemas.openxmlformats.org/drawingml/2006/chart">
            <c:chart xmlns:c="http://schemas.openxmlformats.org/drawingml/2006/chart" xmlns:r="http://schemas.openxmlformats.org/officeDocument/2006/relationships" r:id="rId9"/>
          </a:graphicData>
        </a:graphic>
      </p:graphicFrame>
      <p:sp>
        <p:nvSpPr>
          <p:cNvPr id="25" name="CuadroTexto 24">
            <a:extLst>
              <a:ext uri="{FF2B5EF4-FFF2-40B4-BE49-F238E27FC236}">
                <a16:creationId xmlns:a16="http://schemas.microsoft.com/office/drawing/2014/main" id="{3C07529F-31E7-40FA-A561-EDE5AED5775E}"/>
              </a:ext>
            </a:extLst>
          </p:cNvPr>
          <p:cNvSpPr txBox="1"/>
          <p:nvPr/>
        </p:nvSpPr>
        <p:spPr>
          <a:xfrm>
            <a:off x="11123847" y="2596800"/>
            <a:ext cx="598241" cy="307777"/>
          </a:xfrm>
          <a:prstGeom prst="rect">
            <a:avLst/>
          </a:prstGeom>
          <a:solidFill>
            <a:srgbClr val="92D050"/>
          </a:solidFill>
        </p:spPr>
        <p:txBody>
          <a:bodyPr wrap="none" rtlCol="0">
            <a:spAutoFit/>
          </a:bodyPr>
          <a:lstStyle/>
          <a:p>
            <a:r>
              <a:rPr lang="es-PE" sz="1400" b="1" dirty="0">
                <a:solidFill>
                  <a:schemeClr val="bg1"/>
                </a:solidFill>
              </a:rPr>
              <a:t>4.097</a:t>
            </a:r>
          </a:p>
        </p:txBody>
      </p:sp>
    </p:spTree>
    <p:extLst>
      <p:ext uri="{BB962C8B-B14F-4D97-AF65-F5344CB8AC3E}">
        <p14:creationId xmlns:p14="http://schemas.microsoft.com/office/powerpoint/2010/main" val="5795572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Administración</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5632311"/>
          </a:xfrm>
          <a:prstGeom prst="rect">
            <a:avLst/>
          </a:prstGeom>
        </p:spPr>
        <p:txBody>
          <a:bodyPr wrap="square">
            <a:spAutoFit/>
          </a:bodyPr>
          <a:lstStyle/>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*La mayoría de días sólo cocinan pollo, deben de incluir más pescado.*La falta de camionetas nos afecta a nuestras operaciones en TRAMARSA.*No se realiza limpieza a las ventanas y pasillos de centro de operaciones.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Algunos días no hay postre en el comedor, ya no dan arroz con leche los viernes, por parte de la atención de Don Luchito es muy buena.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 equipo pro actividad y experiencia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 servicio!!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Cuando se ha solicitado movilidades o habitación no he tenido apoyo, siempre hay una negativa de parte del área. Entiendo que hay otros requerimientos, pero con usuarios que solicitan después de mi solicitud, si las atienden. Parece que hay una orden de no apoyarme o no facilitarme nada. Es un reclamo que siempre se hago a Jorge Quevedo y hasta ahora no hay solución.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Debería organizar bien la cantidad de usuarios por cuarto.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El marcador de fotocheck se desconfigura por temas de corte de fluido eléctrico. quizá ver la opción de añadirle una batería externa.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"en servicio de almuerzo: excelente servicio, el mozo (Lucho da muy buena atención y muy atento).en servicio de motos: igual excelente servicio, tanto en lo administrativo como en las reparaciones de moto."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equipo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equipo, se ha notado muchas mejoras con respecto a la evaluación anterior, conforme al comedor y la parte administrativa en general......Felicitaciones! Solo un par de sugerencias:*Considerar la reparación de la maquina para pierna del gimnasio, lleva inoperativa mucho tiempo y es bastante útil para las rutinas 😁.*Creo que ya es tiempo de quitar los separadores de las mesas del comedor, con la convivencia actual que se tiene post pandemia, creo que ya no tiene sentido que se tenga dichos separadores."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"Incremento tiempo sobre uso de manejo camioneta o moto, de acuerdo vigencia licencia. Solo se reforzaría capacitación anual"</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41273178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Administración</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3093154"/>
          </a:xfrm>
          <a:prstGeom prst="rect">
            <a:avLst/>
          </a:prstGeom>
        </p:spPr>
        <p:txBody>
          <a:bodyPr wrap="square">
            <a:spAutoFit/>
          </a:bodyPr>
          <a:lstStyle/>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Los días viernes se puede retomar el menú especial</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Mas capacitaciones.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Mayor seguimiento (buen uso)  a unidades menores,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Muy satisfecho por la buena atención. Super excelente. Gracias a todos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Ninguna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"Por favor quiten los separadores de vidrio de las mesas. También que otorguen las tres comidas al personal que realiza turnos rotativos de 12 horas."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Que en comedor, dieran más pescado, que carnes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Sería bueno que en cada ingreso ALTA de nuevo personal, se pueda enviar presentación similar a al de Sistemas mostrando Organigrama, actividades por cada uno de los miembros del equipo. Esto con la finalidad de hacerse conocer y que ante cualquier requerimiento este sea canalizado de la manera correcta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Servicios higiénicos de almacén lobo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Tener una unidad móvil especifica para atender </a:t>
            </a:r>
            <a:r>
              <a:rPr lang="es-ES" sz="1500">
                <a:solidFill>
                  <a:schemeClr val="bg1">
                    <a:lumMod val="50000"/>
                  </a:schemeClr>
                </a:solidFill>
                <a:latin typeface="Arial" panose="020B0604020202020204" pitchFamily="34" charset="0"/>
                <a:ea typeface="Verdana" charset="0"/>
                <a:cs typeface="Arial" panose="020B0604020202020204" pitchFamily="34" charset="0"/>
              </a:rPr>
              <a:t>emergencias </a:t>
            </a:r>
            <a:endParaRPr lang="es-ES"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23332825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Contabilidad</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EDAF7CE9-61AA-4D0D-9E9C-9AC525F9666E}"/>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33922005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1368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Contabilidad</a:t>
            </a:r>
          </a:p>
        </p:txBody>
      </p:sp>
      <p:sp>
        <p:nvSpPr>
          <p:cNvPr id="12" name="Título 1"/>
          <p:cNvSpPr txBox="1">
            <a:spLocks/>
          </p:cNvSpPr>
          <p:nvPr/>
        </p:nvSpPr>
        <p:spPr>
          <a:xfrm>
            <a:off x="269086" y="714119"/>
            <a:ext cx="4958696" cy="22699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8" name="Tabla 7">
            <a:extLst>
              <a:ext uri="{FF2B5EF4-FFF2-40B4-BE49-F238E27FC236}">
                <a16:creationId xmlns:a16="http://schemas.microsoft.com/office/drawing/2014/main" id="{A94C9BF4-C39C-8684-5954-85DB495DC981}"/>
              </a:ext>
            </a:extLst>
          </p:cNvPr>
          <p:cNvGraphicFramePr>
            <a:graphicFrameLocks noGrp="1"/>
          </p:cNvGraphicFramePr>
          <p:nvPr/>
        </p:nvGraphicFramePr>
        <p:xfrm>
          <a:off x="370686" y="995599"/>
          <a:ext cx="5586769" cy="1270000"/>
        </p:xfrm>
        <a:graphic>
          <a:graphicData uri="http://schemas.openxmlformats.org/drawingml/2006/table">
            <a:tbl>
              <a:tblPr>
                <a:tableStyleId>{5C22544A-7EE6-4342-B048-85BDC9FD1C3A}</a:tableStyleId>
              </a:tblPr>
              <a:tblGrid>
                <a:gridCol w="567580">
                  <a:extLst>
                    <a:ext uri="{9D8B030D-6E8A-4147-A177-3AD203B41FA5}">
                      <a16:colId xmlns:a16="http://schemas.microsoft.com/office/drawing/2014/main" val="402702887"/>
                    </a:ext>
                  </a:extLst>
                </a:gridCol>
                <a:gridCol w="3166865">
                  <a:extLst>
                    <a:ext uri="{9D8B030D-6E8A-4147-A177-3AD203B41FA5}">
                      <a16:colId xmlns:a16="http://schemas.microsoft.com/office/drawing/2014/main" val="180318811"/>
                    </a:ext>
                  </a:extLst>
                </a:gridCol>
                <a:gridCol w="915651">
                  <a:extLst>
                    <a:ext uri="{9D8B030D-6E8A-4147-A177-3AD203B41FA5}">
                      <a16:colId xmlns:a16="http://schemas.microsoft.com/office/drawing/2014/main" val="3812713614"/>
                    </a:ext>
                  </a:extLst>
                </a:gridCol>
                <a:gridCol w="936673">
                  <a:extLst>
                    <a:ext uri="{9D8B030D-6E8A-4147-A177-3AD203B41FA5}">
                      <a16:colId xmlns:a16="http://schemas.microsoft.com/office/drawing/2014/main" val="2882823338"/>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924627137"/>
                  </a:ext>
                </a:extLst>
              </a:tr>
              <a:tr h="184150">
                <a:tc>
                  <a:txBody>
                    <a:bodyPr/>
                    <a:lstStyle/>
                    <a:p>
                      <a:pPr algn="ctr" fontAlgn="b"/>
                      <a:r>
                        <a:rPr lang="es-PE" sz="1100" b="0" i="0" u="none" strike="noStrike" dirty="0">
                          <a:solidFill>
                            <a:srgbClr val="000000"/>
                          </a:solidFill>
                          <a:effectLst/>
                          <a:latin typeface="Calibri" panose="020F0502020204030204" pitchFamily="34" charset="0"/>
                        </a:rPr>
                        <a:t>3</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Contabilidad Tributaria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4.328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1608131649"/>
                  </a:ext>
                </a:extLst>
              </a:tr>
              <a:tr h="184150">
                <a:tc>
                  <a:txBody>
                    <a:bodyPr/>
                    <a:lstStyle/>
                    <a:p>
                      <a:pPr algn="ctr" fontAlgn="b"/>
                      <a:r>
                        <a:rPr lang="es-PE" sz="1100" b="0" i="0" u="none" strike="noStrike">
                          <a:solidFill>
                            <a:srgbClr val="000000"/>
                          </a:solidFill>
                          <a:effectLst/>
                          <a:latin typeface="Calibri" panose="020F0502020204030204" pitchFamily="34" charset="0"/>
                        </a:rPr>
                        <a:t>15</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Contabilidad Financiera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4.186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769329133"/>
                  </a:ext>
                </a:extLst>
              </a:tr>
              <a:tr h="184150">
                <a:tc>
                  <a:txBody>
                    <a:bodyPr/>
                    <a:lstStyle/>
                    <a:p>
                      <a:pPr algn="ctr" fontAlgn="b"/>
                      <a:r>
                        <a:rPr lang="es-PE" sz="1100" b="0" i="0" u="none" strike="noStrike">
                          <a:solidFill>
                            <a:srgbClr val="000000"/>
                          </a:solidFill>
                          <a:effectLst/>
                          <a:latin typeface="Calibri" panose="020F0502020204030204" pitchFamily="34" charset="0"/>
                        </a:rPr>
                        <a:t>17</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Entregas a rendir y reembolsos</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4.176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3777312482"/>
                  </a:ext>
                </a:extLst>
              </a:tr>
              <a:tr h="184150">
                <a:tc>
                  <a:txBody>
                    <a:bodyPr/>
                    <a:lstStyle/>
                    <a:p>
                      <a:pPr algn="ctr" fontAlgn="b"/>
                      <a:r>
                        <a:rPr lang="es-PE" sz="1100" b="0" i="0" u="none" strike="noStrike">
                          <a:solidFill>
                            <a:srgbClr val="000000"/>
                          </a:solidFill>
                          <a:effectLst/>
                          <a:latin typeface="Calibri" panose="020F0502020204030204" pitchFamily="34" charset="0"/>
                        </a:rPr>
                        <a:t>31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Contabilidad de Activos (Alta/Baja y control de Activos Fijos)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4.062</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2043077719"/>
                  </a:ext>
                </a:extLst>
              </a:tr>
              <a:tr h="184150">
                <a:tc>
                  <a:txBody>
                    <a:bodyPr/>
                    <a:lstStyle/>
                    <a:p>
                      <a:pPr algn="ctr" fontAlgn="b"/>
                      <a:r>
                        <a:rPr lang="es-PE" sz="1100" b="0" i="0" u="none" strike="noStrike">
                          <a:solidFill>
                            <a:srgbClr val="000000"/>
                          </a:solidFill>
                          <a:effectLst/>
                          <a:latin typeface="Calibri" panose="020F0502020204030204" pitchFamily="34" charset="0"/>
                        </a:rPr>
                        <a:t>34</a:t>
                      </a:r>
                    </a:p>
                  </a:txBody>
                  <a:tcPr marL="7620" marR="7620" marT="7620" marB="0" anchor="ctr"/>
                </a:tc>
                <a:tc>
                  <a:txBody>
                    <a:bodyPr/>
                    <a:lstStyle/>
                    <a:p>
                      <a:pPr algn="ctr" fontAlgn="b"/>
                      <a:r>
                        <a:rPr lang="es-ES" sz="1100" b="0" i="0" u="none" strike="noStrike" dirty="0">
                          <a:solidFill>
                            <a:srgbClr val="000000"/>
                          </a:solidFill>
                          <a:effectLst/>
                          <a:latin typeface="Calibri" panose="020F0502020204030204" pitchFamily="34" charset="0"/>
                        </a:rPr>
                        <a:t>Capacitación y orientación en temas contables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4.044</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Contabilidad</a:t>
                      </a:r>
                    </a:p>
                  </a:txBody>
                  <a:tcPr marL="7620" marR="7620" marT="7620" marB="0" anchor="ctr"/>
                </a:tc>
                <a:extLst>
                  <a:ext uri="{0D108BD9-81ED-4DB2-BD59-A6C34878D82A}">
                    <a16:rowId xmlns:a16="http://schemas.microsoft.com/office/drawing/2014/main" val="2756597356"/>
                  </a:ext>
                </a:extLst>
              </a:tr>
            </a:tbl>
          </a:graphicData>
        </a:graphic>
      </p:graphicFrame>
      <p:graphicFrame>
        <p:nvGraphicFramePr>
          <p:cNvPr id="2" name="Gráfico 1">
            <a:extLst>
              <a:ext uri="{FF2B5EF4-FFF2-40B4-BE49-F238E27FC236}">
                <a16:creationId xmlns:a16="http://schemas.microsoft.com/office/drawing/2014/main" id="{00F9AA90-9FC8-4620-9B31-DF6CCE47EDC8}"/>
              </a:ext>
            </a:extLst>
          </p:cNvPr>
          <p:cNvGraphicFramePr>
            <a:graphicFrameLocks/>
          </p:cNvGraphicFramePr>
          <p:nvPr/>
        </p:nvGraphicFramePr>
        <p:xfrm>
          <a:off x="370686" y="2340067"/>
          <a:ext cx="2178550" cy="191789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Gráfico 6">
            <a:extLst>
              <a:ext uri="{FF2B5EF4-FFF2-40B4-BE49-F238E27FC236}">
                <a16:creationId xmlns:a16="http://schemas.microsoft.com/office/drawing/2014/main" id="{86799001-73AB-435D-8C22-0DE440B22AB5}"/>
              </a:ext>
            </a:extLst>
          </p:cNvPr>
          <p:cNvGraphicFramePr>
            <a:graphicFrameLocks/>
          </p:cNvGraphicFramePr>
          <p:nvPr/>
        </p:nvGraphicFramePr>
        <p:xfrm>
          <a:off x="2623126" y="2340067"/>
          <a:ext cx="3334329" cy="191789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3" name="Gráfico 12">
            <a:extLst>
              <a:ext uri="{FF2B5EF4-FFF2-40B4-BE49-F238E27FC236}">
                <a16:creationId xmlns:a16="http://schemas.microsoft.com/office/drawing/2014/main" id="{57DCF93C-86C5-4009-AD6E-549A11E79587}"/>
              </a:ext>
            </a:extLst>
          </p:cNvPr>
          <p:cNvGraphicFramePr>
            <a:graphicFrameLocks/>
          </p:cNvGraphicFramePr>
          <p:nvPr/>
        </p:nvGraphicFramePr>
        <p:xfrm>
          <a:off x="370686" y="4332429"/>
          <a:ext cx="5586768" cy="23031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5" name="Gráfico 14">
            <a:extLst>
              <a:ext uri="{FF2B5EF4-FFF2-40B4-BE49-F238E27FC236}">
                <a16:creationId xmlns:a16="http://schemas.microsoft.com/office/drawing/2014/main" id="{1AF3FDB5-ECE0-40EA-A60A-C0ACD8B1D405}"/>
              </a:ext>
            </a:extLst>
          </p:cNvPr>
          <p:cNvGraphicFramePr>
            <a:graphicFrameLocks/>
          </p:cNvGraphicFramePr>
          <p:nvPr>
            <p:extLst>
              <p:ext uri="{D42A27DB-BD31-4B8C-83A1-F6EECF244321}">
                <p14:modId xmlns:p14="http://schemas.microsoft.com/office/powerpoint/2010/main" val="2431696351"/>
              </p:ext>
            </p:extLst>
          </p:nvPr>
        </p:nvGraphicFramePr>
        <p:xfrm>
          <a:off x="6363856" y="756420"/>
          <a:ext cx="5420513" cy="1781473"/>
        </p:xfrm>
        <a:graphic>
          <a:graphicData uri="http://schemas.openxmlformats.org/drawingml/2006/chart">
            <c:chart xmlns:c="http://schemas.openxmlformats.org/drawingml/2006/chart" xmlns:r="http://schemas.openxmlformats.org/officeDocument/2006/relationships" r:id="rId7"/>
          </a:graphicData>
        </a:graphic>
      </p:graphicFrame>
      <p:sp>
        <p:nvSpPr>
          <p:cNvPr id="24" name="CuadroTexto 23">
            <a:extLst>
              <a:ext uri="{FF2B5EF4-FFF2-40B4-BE49-F238E27FC236}">
                <a16:creationId xmlns:a16="http://schemas.microsoft.com/office/drawing/2014/main" id="{BB76B58D-3500-45DC-AF95-BE04E878378B}"/>
              </a:ext>
            </a:extLst>
          </p:cNvPr>
          <p:cNvSpPr txBox="1"/>
          <p:nvPr/>
        </p:nvSpPr>
        <p:spPr>
          <a:xfrm>
            <a:off x="11115806" y="814033"/>
            <a:ext cx="598241" cy="307777"/>
          </a:xfrm>
          <a:prstGeom prst="rect">
            <a:avLst/>
          </a:prstGeom>
          <a:solidFill>
            <a:srgbClr val="0070C0"/>
          </a:solidFill>
        </p:spPr>
        <p:txBody>
          <a:bodyPr wrap="none" rtlCol="0">
            <a:spAutoFit/>
          </a:bodyPr>
          <a:lstStyle/>
          <a:p>
            <a:r>
              <a:rPr lang="es-PE" sz="1400" b="1" dirty="0">
                <a:solidFill>
                  <a:schemeClr val="bg1"/>
                </a:solidFill>
              </a:rPr>
              <a:t>4.650</a:t>
            </a:r>
          </a:p>
        </p:txBody>
      </p:sp>
      <p:graphicFrame>
        <p:nvGraphicFramePr>
          <p:cNvPr id="20" name="Gráfico 19">
            <a:extLst>
              <a:ext uri="{FF2B5EF4-FFF2-40B4-BE49-F238E27FC236}">
                <a16:creationId xmlns:a16="http://schemas.microsoft.com/office/drawing/2014/main" id="{8785F766-1653-43A4-8D5B-767AA1FBDBA5}"/>
              </a:ext>
            </a:extLst>
          </p:cNvPr>
          <p:cNvGraphicFramePr>
            <a:graphicFrameLocks/>
          </p:cNvGraphicFramePr>
          <p:nvPr/>
        </p:nvGraphicFramePr>
        <p:xfrm>
          <a:off x="6363855" y="5003141"/>
          <a:ext cx="5420514" cy="149786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3" name="Gráfico 2">
            <a:extLst>
              <a:ext uri="{FF2B5EF4-FFF2-40B4-BE49-F238E27FC236}">
                <a16:creationId xmlns:a16="http://schemas.microsoft.com/office/drawing/2014/main" id="{87B9CC7F-32A1-4E66-BE65-F3B7E573C87C}"/>
              </a:ext>
            </a:extLst>
          </p:cNvPr>
          <p:cNvGraphicFramePr>
            <a:graphicFrameLocks/>
          </p:cNvGraphicFramePr>
          <p:nvPr/>
        </p:nvGraphicFramePr>
        <p:xfrm>
          <a:off x="6363855" y="2629488"/>
          <a:ext cx="5420514" cy="2303195"/>
        </p:xfrm>
        <a:graphic>
          <a:graphicData uri="http://schemas.openxmlformats.org/drawingml/2006/chart">
            <c:chart xmlns:c="http://schemas.openxmlformats.org/drawingml/2006/chart" xmlns:r="http://schemas.openxmlformats.org/officeDocument/2006/relationships" r:id="rId9"/>
          </a:graphicData>
        </a:graphic>
      </p:graphicFrame>
      <p:sp>
        <p:nvSpPr>
          <p:cNvPr id="28" name="CuadroTexto 27">
            <a:extLst>
              <a:ext uri="{FF2B5EF4-FFF2-40B4-BE49-F238E27FC236}">
                <a16:creationId xmlns:a16="http://schemas.microsoft.com/office/drawing/2014/main" id="{04953F4A-A7C2-457B-96AC-AB22C48F1E7D}"/>
              </a:ext>
            </a:extLst>
          </p:cNvPr>
          <p:cNvSpPr txBox="1"/>
          <p:nvPr/>
        </p:nvSpPr>
        <p:spPr>
          <a:xfrm>
            <a:off x="11115806" y="2686459"/>
            <a:ext cx="598241" cy="307777"/>
          </a:xfrm>
          <a:prstGeom prst="rect">
            <a:avLst/>
          </a:prstGeom>
          <a:solidFill>
            <a:srgbClr val="92D050"/>
          </a:solidFill>
        </p:spPr>
        <p:txBody>
          <a:bodyPr wrap="none" rtlCol="0">
            <a:spAutoFit/>
          </a:bodyPr>
          <a:lstStyle/>
          <a:p>
            <a:r>
              <a:rPr lang="es-PE" sz="1400" b="1" dirty="0">
                <a:solidFill>
                  <a:schemeClr val="bg1"/>
                </a:solidFill>
              </a:rPr>
              <a:t>4.202</a:t>
            </a:r>
          </a:p>
        </p:txBody>
      </p:sp>
    </p:spTree>
    <p:extLst>
      <p:ext uri="{BB962C8B-B14F-4D97-AF65-F5344CB8AC3E}">
        <p14:creationId xmlns:p14="http://schemas.microsoft.com/office/powerpoint/2010/main" val="36094602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Contabilidad</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5" name="Rectángulo 14">
            <a:extLst>
              <a:ext uri="{FF2B5EF4-FFF2-40B4-BE49-F238E27FC236}">
                <a16:creationId xmlns:a16="http://schemas.microsoft.com/office/drawing/2014/main" id="{4406E1F9-20CE-4072-A246-87B1442F69EF}"/>
              </a:ext>
            </a:extLst>
          </p:cNvPr>
          <p:cNvSpPr/>
          <p:nvPr/>
        </p:nvSpPr>
        <p:spPr>
          <a:xfrm>
            <a:off x="370686" y="1041023"/>
            <a:ext cx="10582810" cy="3046988"/>
          </a:xfrm>
          <a:prstGeom prst="rect">
            <a:avLst/>
          </a:prstGeom>
        </p:spPr>
        <p:txBody>
          <a:bodyPr wrap="square">
            <a:spAutoFit/>
          </a:bodyPr>
          <a:lstStyle/>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Equipo.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trabajo equipo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Bueno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El desempeño del Área de Contabilidad es excelente, solo sugiero mayor numero de capacitaciones en el año.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Este año no se ha tenido capacitaciones u orientaciones en temas contable.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Este año no se han tenido capacitaciones y tampoco se conoce al personal de contabilidad, hay mucho cambio y no se sabe con quién coordinar.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 SERVICIO DE LOS CHICOS, MUY ATENTOS CON TODOS LOS TEMAS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Mas capacitaciones.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el proceso de pago a terceros.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Mucho tiempo demoran en realizar los reembolsos.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Muy buen equipo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Ninguna.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Seguir mejorando el servicio de capacitación y orientación de temas contables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Sin comentarios</a:t>
            </a:r>
          </a:p>
          <a:p>
            <a:pPr algn="just"/>
            <a:endParaRPr lang="es-ES" sz="1200" dirty="0">
              <a:solidFill>
                <a:schemeClr val="bg1">
                  <a:lumMod val="50000"/>
                </a:schemeClr>
              </a:solidFill>
              <a:latin typeface="Arial" panose="020B0604020202020204" pitchFamily="34" charset="0"/>
              <a:ea typeface="Verdana" charset="0"/>
              <a:cs typeface="Arial" panose="020B0604020202020204" pitchFamily="34" charset="0"/>
            </a:endParaRPr>
          </a:p>
        </p:txBody>
      </p:sp>
    </p:spTree>
    <p:extLst>
      <p:ext uri="{BB962C8B-B14F-4D97-AF65-F5344CB8AC3E}">
        <p14:creationId xmlns:p14="http://schemas.microsoft.com/office/powerpoint/2010/main" val="1299509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Control de Gestión</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5" name="Redondear rectángulo de esquina diagonal 10">
            <a:extLst>
              <a:ext uri="{FF2B5EF4-FFF2-40B4-BE49-F238E27FC236}">
                <a16:creationId xmlns:a16="http://schemas.microsoft.com/office/drawing/2014/main" id="{523FCA3A-1BF9-42F4-A559-6038DA97AD06}"/>
              </a:ext>
            </a:extLst>
          </p:cNvPr>
          <p:cNvSpPr/>
          <p:nvPr/>
        </p:nvSpPr>
        <p:spPr>
          <a:xfrm>
            <a:off x="319489" y="308472"/>
            <a:ext cx="5166911" cy="6235547"/>
          </a:xfrm>
          <a:prstGeom prst="round2DiagRect">
            <a:avLst>
              <a:gd name="adj1" fmla="val 8071"/>
              <a:gd name="adj2" fmla="val 0"/>
            </a:avLst>
          </a:prstGeom>
          <a:blipFill dpi="0" rotWithShape="1">
            <a:blip r:embed="rId4"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3604464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1</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PE" sz="3200" dirty="0">
                <a:solidFill>
                  <a:schemeClr val="bg1">
                    <a:lumMod val="50000"/>
                  </a:schemeClr>
                </a:solidFill>
                <a:latin typeface="Arial" panose="020B0604020202020204" pitchFamily="34" charset="0"/>
                <a:ea typeface="Verdana" charset="0"/>
                <a:cs typeface="Arial" panose="020B0604020202020204" pitchFamily="34" charset="0"/>
              </a:rPr>
              <a:t>Satisfacción a nivel </a:t>
            </a:r>
            <a:r>
              <a:rPr lang="es-PE" sz="3200" dirty="0" err="1">
                <a:solidFill>
                  <a:schemeClr val="bg1">
                    <a:lumMod val="50000"/>
                  </a:schemeClr>
                </a:solidFill>
                <a:latin typeface="Arial" panose="020B0604020202020204" pitchFamily="34" charset="0"/>
                <a:ea typeface="Verdana" charset="0"/>
                <a:cs typeface="Arial" panose="020B0604020202020204" pitchFamily="34" charset="0"/>
              </a:rPr>
              <a:t>Multiarea</a:t>
            </a:r>
            <a:endParaRPr lang="es-PE" sz="3200" dirty="0">
              <a:solidFill>
                <a:schemeClr val="bg1">
                  <a:lumMod val="50000"/>
                </a:schemeClr>
              </a:solidFill>
              <a:latin typeface="Arial" panose="020B0604020202020204" pitchFamily="34" charset="0"/>
              <a:ea typeface="Verdana" charset="0"/>
              <a:cs typeface="Arial" panose="020B0604020202020204" pitchFamily="34" charset="0"/>
            </a:endParaRP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9"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2" name="Botón de acción: Inicio 11">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769146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flipV="1">
            <a:off x="370686" y="623070"/>
            <a:ext cx="11382453" cy="54483"/>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Control de Gestión</a:t>
            </a:r>
          </a:p>
        </p:txBody>
      </p:sp>
      <p:sp>
        <p:nvSpPr>
          <p:cNvPr id="12" name="Título 1"/>
          <p:cNvSpPr txBox="1">
            <a:spLocks/>
          </p:cNvSpPr>
          <p:nvPr/>
        </p:nvSpPr>
        <p:spPr>
          <a:xfrm>
            <a:off x="370686" y="797037"/>
            <a:ext cx="5000304"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2" name="Tabla 1">
            <a:extLst>
              <a:ext uri="{FF2B5EF4-FFF2-40B4-BE49-F238E27FC236}">
                <a16:creationId xmlns:a16="http://schemas.microsoft.com/office/drawing/2014/main" id="{C14AB171-DE44-D8DA-521B-0F7EB862B6F3}"/>
              </a:ext>
            </a:extLst>
          </p:cNvPr>
          <p:cNvGraphicFramePr>
            <a:graphicFrameLocks noGrp="1"/>
          </p:cNvGraphicFramePr>
          <p:nvPr/>
        </p:nvGraphicFramePr>
        <p:xfrm>
          <a:off x="370685" y="1149536"/>
          <a:ext cx="5582439" cy="920750"/>
        </p:xfrm>
        <a:graphic>
          <a:graphicData uri="http://schemas.openxmlformats.org/drawingml/2006/table">
            <a:tbl>
              <a:tblPr>
                <a:tableStyleId>{5C22544A-7EE6-4342-B048-85BDC9FD1C3A}</a:tableStyleId>
              </a:tblPr>
              <a:tblGrid>
                <a:gridCol w="664211">
                  <a:extLst>
                    <a:ext uri="{9D8B030D-6E8A-4147-A177-3AD203B41FA5}">
                      <a16:colId xmlns:a16="http://schemas.microsoft.com/office/drawing/2014/main" val="2847423333"/>
                    </a:ext>
                  </a:extLst>
                </a:gridCol>
                <a:gridCol w="2943583">
                  <a:extLst>
                    <a:ext uri="{9D8B030D-6E8A-4147-A177-3AD203B41FA5}">
                      <a16:colId xmlns:a16="http://schemas.microsoft.com/office/drawing/2014/main" val="2706235272"/>
                    </a:ext>
                  </a:extLst>
                </a:gridCol>
                <a:gridCol w="766701">
                  <a:extLst>
                    <a:ext uri="{9D8B030D-6E8A-4147-A177-3AD203B41FA5}">
                      <a16:colId xmlns:a16="http://schemas.microsoft.com/office/drawing/2014/main" val="3060710232"/>
                    </a:ext>
                  </a:extLst>
                </a:gridCol>
                <a:gridCol w="1207944">
                  <a:extLst>
                    <a:ext uri="{9D8B030D-6E8A-4147-A177-3AD203B41FA5}">
                      <a16:colId xmlns:a16="http://schemas.microsoft.com/office/drawing/2014/main" val="1764410131"/>
                    </a:ext>
                  </a:extLst>
                </a:gridCol>
              </a:tblGrid>
              <a:tr h="18415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2707339835"/>
                  </a:ext>
                </a:extLst>
              </a:tr>
              <a:tr h="184150">
                <a:tc>
                  <a:txBody>
                    <a:bodyPr/>
                    <a:lstStyle/>
                    <a:p>
                      <a:pPr algn="ctr" fontAlgn="b"/>
                      <a:r>
                        <a:rPr lang="es-PE" sz="1100" b="0" i="0" u="none" strike="noStrike" dirty="0">
                          <a:solidFill>
                            <a:srgbClr val="000000"/>
                          </a:solidFill>
                          <a:effectLst/>
                          <a:latin typeface="Calibri" panose="020F0502020204030204" pitchFamily="34" charset="0"/>
                        </a:rPr>
                        <a:t>1</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Consultas y orientaciones</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4.388</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Control de Gestión</a:t>
                      </a:r>
                    </a:p>
                  </a:txBody>
                  <a:tcPr marL="7620" marR="7620" marT="7620" marB="0" anchor="ctr"/>
                </a:tc>
                <a:extLst>
                  <a:ext uri="{0D108BD9-81ED-4DB2-BD59-A6C34878D82A}">
                    <a16:rowId xmlns:a16="http://schemas.microsoft.com/office/drawing/2014/main" val="1794978874"/>
                  </a:ext>
                </a:extLst>
              </a:tr>
              <a:tr h="184150">
                <a:tc>
                  <a:txBody>
                    <a:bodyPr/>
                    <a:lstStyle/>
                    <a:p>
                      <a:pPr algn="ctr" fontAlgn="b"/>
                      <a:r>
                        <a:rPr lang="es-PE" sz="1100" b="0" i="0" u="none" strike="noStrike">
                          <a:solidFill>
                            <a:srgbClr val="000000"/>
                          </a:solidFill>
                          <a:effectLst/>
                          <a:latin typeface="Calibri" panose="020F0502020204030204" pitchFamily="34" charset="0"/>
                        </a:rPr>
                        <a:t>11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Control y seguimiento de gastos y costos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4.235</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Control de Gestión</a:t>
                      </a:r>
                    </a:p>
                  </a:txBody>
                  <a:tcPr marL="7620" marR="7620" marT="7620" marB="0" anchor="ctr"/>
                </a:tc>
                <a:extLst>
                  <a:ext uri="{0D108BD9-81ED-4DB2-BD59-A6C34878D82A}">
                    <a16:rowId xmlns:a16="http://schemas.microsoft.com/office/drawing/2014/main" val="3934229554"/>
                  </a:ext>
                </a:extLst>
              </a:tr>
              <a:tr h="184150">
                <a:tc>
                  <a:txBody>
                    <a:bodyPr/>
                    <a:lstStyle/>
                    <a:p>
                      <a:pPr algn="ctr" fontAlgn="b"/>
                      <a:r>
                        <a:rPr lang="es-PE" sz="1100" b="0" i="0" u="none" strike="noStrike">
                          <a:solidFill>
                            <a:srgbClr val="000000"/>
                          </a:solidFill>
                          <a:effectLst/>
                          <a:latin typeface="Calibri" panose="020F0502020204030204" pitchFamily="34" charset="0"/>
                        </a:rPr>
                        <a:t>14</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Presupuestos y Proyecciones Mensuales y Anuales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4.207</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Control de Gestión</a:t>
                      </a:r>
                    </a:p>
                  </a:txBody>
                  <a:tcPr marL="7620" marR="7620" marT="7620" marB="0" anchor="ctr"/>
                </a:tc>
                <a:extLst>
                  <a:ext uri="{0D108BD9-81ED-4DB2-BD59-A6C34878D82A}">
                    <a16:rowId xmlns:a16="http://schemas.microsoft.com/office/drawing/2014/main" val="1917651225"/>
                  </a:ext>
                </a:extLst>
              </a:tr>
              <a:tr h="184150">
                <a:tc>
                  <a:txBody>
                    <a:bodyPr/>
                    <a:lstStyle/>
                    <a:p>
                      <a:pPr algn="ctr" fontAlgn="b"/>
                      <a:r>
                        <a:rPr lang="es-PE" sz="1100" b="0" i="0" u="none" strike="noStrike">
                          <a:solidFill>
                            <a:srgbClr val="000000"/>
                          </a:solidFill>
                          <a:effectLst/>
                          <a:latin typeface="Calibri" panose="020F0502020204030204" pitchFamily="34" charset="0"/>
                        </a:rPr>
                        <a:t>19</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y Control de Inversiones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4.173</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Control de Gestión</a:t>
                      </a:r>
                    </a:p>
                  </a:txBody>
                  <a:tcPr marL="7620" marR="7620" marT="7620" marB="0" anchor="ctr"/>
                </a:tc>
                <a:extLst>
                  <a:ext uri="{0D108BD9-81ED-4DB2-BD59-A6C34878D82A}">
                    <a16:rowId xmlns:a16="http://schemas.microsoft.com/office/drawing/2014/main" val="2933777152"/>
                  </a:ext>
                </a:extLst>
              </a:tr>
            </a:tbl>
          </a:graphicData>
        </a:graphic>
      </p:graphicFrame>
      <p:graphicFrame>
        <p:nvGraphicFramePr>
          <p:cNvPr id="3" name="Gráfico 2">
            <a:extLst>
              <a:ext uri="{FF2B5EF4-FFF2-40B4-BE49-F238E27FC236}">
                <a16:creationId xmlns:a16="http://schemas.microsoft.com/office/drawing/2014/main" id="{00F9AA90-9FC8-4620-9B31-DF6CCE47EDC8}"/>
              </a:ext>
            </a:extLst>
          </p:cNvPr>
          <p:cNvGraphicFramePr>
            <a:graphicFrameLocks/>
          </p:cNvGraphicFramePr>
          <p:nvPr/>
        </p:nvGraphicFramePr>
        <p:xfrm>
          <a:off x="355558" y="2330987"/>
          <a:ext cx="2215062" cy="207287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Gráfico 5">
            <a:extLst>
              <a:ext uri="{FF2B5EF4-FFF2-40B4-BE49-F238E27FC236}">
                <a16:creationId xmlns:a16="http://schemas.microsoft.com/office/drawing/2014/main" id="{86799001-73AB-435D-8C22-0DE440B22AB5}"/>
              </a:ext>
            </a:extLst>
          </p:cNvPr>
          <p:cNvGraphicFramePr>
            <a:graphicFrameLocks/>
          </p:cNvGraphicFramePr>
          <p:nvPr/>
        </p:nvGraphicFramePr>
        <p:xfrm>
          <a:off x="2644868" y="2330987"/>
          <a:ext cx="3308257" cy="207117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Gráfico 6">
            <a:extLst>
              <a:ext uri="{FF2B5EF4-FFF2-40B4-BE49-F238E27FC236}">
                <a16:creationId xmlns:a16="http://schemas.microsoft.com/office/drawing/2014/main" id="{57DCF93C-86C5-4009-AD6E-549A11E79587}"/>
              </a:ext>
            </a:extLst>
          </p:cNvPr>
          <p:cNvGraphicFramePr>
            <a:graphicFrameLocks/>
          </p:cNvGraphicFramePr>
          <p:nvPr/>
        </p:nvGraphicFramePr>
        <p:xfrm>
          <a:off x="370686" y="4505816"/>
          <a:ext cx="5582438" cy="207287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Gráfico 12">
            <a:extLst>
              <a:ext uri="{FF2B5EF4-FFF2-40B4-BE49-F238E27FC236}">
                <a16:creationId xmlns:a16="http://schemas.microsoft.com/office/drawing/2014/main" id="{1AF3FDB5-ECE0-40EA-A60A-C0ACD8B1D405}"/>
              </a:ext>
            </a:extLst>
          </p:cNvPr>
          <p:cNvGraphicFramePr>
            <a:graphicFrameLocks/>
          </p:cNvGraphicFramePr>
          <p:nvPr>
            <p:extLst>
              <p:ext uri="{D42A27DB-BD31-4B8C-83A1-F6EECF244321}">
                <p14:modId xmlns:p14="http://schemas.microsoft.com/office/powerpoint/2010/main" val="2848027987"/>
              </p:ext>
            </p:extLst>
          </p:nvPr>
        </p:nvGraphicFramePr>
        <p:xfrm>
          <a:off x="6418611" y="712344"/>
          <a:ext cx="5320388" cy="1864354"/>
        </p:xfrm>
        <a:graphic>
          <a:graphicData uri="http://schemas.openxmlformats.org/drawingml/2006/chart">
            <c:chart xmlns:c="http://schemas.openxmlformats.org/drawingml/2006/chart" xmlns:r="http://schemas.openxmlformats.org/officeDocument/2006/relationships" r:id="rId7"/>
          </a:graphicData>
        </a:graphic>
      </p:graphicFrame>
      <p:sp>
        <p:nvSpPr>
          <p:cNvPr id="19" name="CuadroTexto 18">
            <a:extLst>
              <a:ext uri="{FF2B5EF4-FFF2-40B4-BE49-F238E27FC236}">
                <a16:creationId xmlns:a16="http://schemas.microsoft.com/office/drawing/2014/main" id="{C3863F22-EF72-5353-F864-F19989DF94B9}"/>
              </a:ext>
            </a:extLst>
          </p:cNvPr>
          <p:cNvSpPr txBox="1"/>
          <p:nvPr/>
        </p:nvSpPr>
        <p:spPr>
          <a:xfrm>
            <a:off x="11066509" y="770471"/>
            <a:ext cx="598241" cy="307777"/>
          </a:xfrm>
          <a:prstGeom prst="rect">
            <a:avLst/>
          </a:prstGeom>
          <a:solidFill>
            <a:srgbClr val="0070C0"/>
          </a:solidFill>
        </p:spPr>
        <p:txBody>
          <a:bodyPr wrap="none" rtlCol="0">
            <a:spAutoFit/>
          </a:bodyPr>
          <a:lstStyle/>
          <a:p>
            <a:r>
              <a:rPr lang="es-PE" sz="1400" b="1" dirty="0">
                <a:solidFill>
                  <a:schemeClr val="bg1"/>
                </a:solidFill>
              </a:rPr>
              <a:t>5.000</a:t>
            </a:r>
          </a:p>
        </p:txBody>
      </p:sp>
      <p:graphicFrame>
        <p:nvGraphicFramePr>
          <p:cNvPr id="22" name="Gráfico 21">
            <a:extLst>
              <a:ext uri="{FF2B5EF4-FFF2-40B4-BE49-F238E27FC236}">
                <a16:creationId xmlns:a16="http://schemas.microsoft.com/office/drawing/2014/main" id="{8785F766-1653-43A4-8D5B-767AA1FBDBA5}"/>
              </a:ext>
            </a:extLst>
          </p:cNvPr>
          <p:cNvGraphicFramePr>
            <a:graphicFrameLocks/>
          </p:cNvGraphicFramePr>
          <p:nvPr/>
        </p:nvGraphicFramePr>
        <p:xfrm>
          <a:off x="6430394" y="4817394"/>
          <a:ext cx="5308605" cy="169069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4" name="Gráfico 3">
            <a:extLst>
              <a:ext uri="{FF2B5EF4-FFF2-40B4-BE49-F238E27FC236}">
                <a16:creationId xmlns:a16="http://schemas.microsoft.com/office/drawing/2014/main" id="{87B9CC7F-32A1-4E66-BE65-F3B7E573C87C}"/>
              </a:ext>
            </a:extLst>
          </p:cNvPr>
          <p:cNvGraphicFramePr>
            <a:graphicFrameLocks/>
          </p:cNvGraphicFramePr>
          <p:nvPr/>
        </p:nvGraphicFramePr>
        <p:xfrm>
          <a:off x="6418609" y="2634826"/>
          <a:ext cx="5320389" cy="2124064"/>
        </p:xfrm>
        <a:graphic>
          <a:graphicData uri="http://schemas.openxmlformats.org/drawingml/2006/chart">
            <c:chart xmlns:c="http://schemas.openxmlformats.org/drawingml/2006/chart" xmlns:r="http://schemas.openxmlformats.org/officeDocument/2006/relationships" r:id="rId9"/>
          </a:graphicData>
        </a:graphic>
      </p:graphicFrame>
      <p:sp>
        <p:nvSpPr>
          <p:cNvPr id="25" name="CuadroTexto 24">
            <a:extLst>
              <a:ext uri="{FF2B5EF4-FFF2-40B4-BE49-F238E27FC236}">
                <a16:creationId xmlns:a16="http://schemas.microsoft.com/office/drawing/2014/main" id="{3C07529F-31E7-40FA-A561-EDE5AED5775E}"/>
              </a:ext>
            </a:extLst>
          </p:cNvPr>
          <p:cNvSpPr txBox="1"/>
          <p:nvPr/>
        </p:nvSpPr>
        <p:spPr>
          <a:xfrm>
            <a:off x="11066509" y="2727102"/>
            <a:ext cx="598241" cy="307777"/>
          </a:xfrm>
          <a:prstGeom prst="rect">
            <a:avLst/>
          </a:prstGeom>
          <a:solidFill>
            <a:srgbClr val="92D050"/>
          </a:solidFill>
        </p:spPr>
        <p:txBody>
          <a:bodyPr wrap="none" rtlCol="0">
            <a:spAutoFit/>
          </a:bodyPr>
          <a:lstStyle/>
          <a:p>
            <a:r>
              <a:rPr lang="es-PE" sz="1400" b="1" dirty="0">
                <a:solidFill>
                  <a:schemeClr val="bg1"/>
                </a:solidFill>
              </a:rPr>
              <a:t>4.301</a:t>
            </a:r>
          </a:p>
        </p:txBody>
      </p:sp>
    </p:spTree>
    <p:extLst>
      <p:ext uri="{BB962C8B-B14F-4D97-AF65-F5344CB8AC3E}">
        <p14:creationId xmlns:p14="http://schemas.microsoft.com/office/powerpoint/2010/main" val="31779224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Control de Gestión</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3785652"/>
          </a:xfrm>
          <a:prstGeom prst="rect">
            <a:avLst/>
          </a:prstGeom>
        </p:spPr>
        <p:txBody>
          <a:bodyPr wrap="square">
            <a:spAutoFit/>
          </a:bodyPr>
          <a:lstStyle/>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Adicionar los datos de rendimientos por equipo turno en el reporte Controlling</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 trabajo al equipo!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 equipo!!!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Control de API, con todas las firmas de Gerencia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equipo!!!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SERVICIO DE LOS CHICOS, LA ATENCIÓN ES RÁPIDA  </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Excelente trabajo</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Mas capacitaciones.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Ninguna</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Ninguna observación</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Realizar reuniones de capacitaciones de las mejoras que se realizan en los sistemas para el control de gastos de forma presencial.</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Reuniones para revisión de datos.</a:t>
            </a:r>
          </a:p>
          <a:p>
            <a:pPr algn="just"/>
            <a:r>
              <a:rPr lang="es-ES" sz="1500" dirty="0">
                <a:solidFill>
                  <a:schemeClr val="bg1">
                    <a:lumMod val="50000"/>
                  </a:schemeClr>
                </a:solidFill>
                <a:latin typeface="Arial" panose="020B0604020202020204" pitchFamily="34" charset="0"/>
                <a:ea typeface="Verdana" charset="0"/>
                <a:cs typeface="Arial" panose="020B0604020202020204" pitchFamily="34" charset="0"/>
              </a:rPr>
              <a:t>* Seguir con la mejora del reporte de costos</a:t>
            </a:r>
          </a:p>
          <a:p>
            <a:pPr algn="just"/>
            <a:endParaRPr lang="es-ES"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34992806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6007475"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Compras</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Tree>
    <p:extLst>
      <p:ext uri="{BB962C8B-B14F-4D97-AF65-F5344CB8AC3E}">
        <p14:creationId xmlns:p14="http://schemas.microsoft.com/office/powerpoint/2010/main" val="18226514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04245"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sp>
        <p:nvSpPr>
          <p:cNvPr id="12" name="Título 1"/>
          <p:cNvSpPr txBox="1">
            <a:spLocks/>
          </p:cNvSpPr>
          <p:nvPr/>
        </p:nvSpPr>
        <p:spPr>
          <a:xfrm>
            <a:off x="370685" y="757277"/>
            <a:ext cx="4977169" cy="24910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16" name="Tabla 15">
            <a:extLst>
              <a:ext uri="{FF2B5EF4-FFF2-40B4-BE49-F238E27FC236}">
                <a16:creationId xmlns:a16="http://schemas.microsoft.com/office/drawing/2014/main" id="{94AAF1D1-B73C-D6AB-7393-C0467538EE26}"/>
              </a:ext>
            </a:extLst>
          </p:cNvPr>
          <p:cNvGraphicFramePr>
            <a:graphicFrameLocks noGrp="1"/>
          </p:cNvGraphicFramePr>
          <p:nvPr/>
        </p:nvGraphicFramePr>
        <p:xfrm>
          <a:off x="401241" y="1061519"/>
          <a:ext cx="5454613" cy="1638300"/>
        </p:xfrm>
        <a:graphic>
          <a:graphicData uri="http://schemas.openxmlformats.org/drawingml/2006/table">
            <a:tbl>
              <a:tblPr>
                <a:tableStyleId>{5C22544A-7EE6-4342-B048-85BDC9FD1C3A}</a:tableStyleId>
              </a:tblPr>
              <a:tblGrid>
                <a:gridCol w="615003">
                  <a:extLst>
                    <a:ext uri="{9D8B030D-6E8A-4147-A177-3AD203B41FA5}">
                      <a16:colId xmlns:a16="http://schemas.microsoft.com/office/drawing/2014/main" val="3902627192"/>
                    </a:ext>
                  </a:extLst>
                </a:gridCol>
                <a:gridCol w="3372739">
                  <a:extLst>
                    <a:ext uri="{9D8B030D-6E8A-4147-A177-3AD203B41FA5}">
                      <a16:colId xmlns:a16="http://schemas.microsoft.com/office/drawing/2014/main" val="772756360"/>
                    </a:ext>
                  </a:extLst>
                </a:gridCol>
                <a:gridCol w="876470">
                  <a:extLst>
                    <a:ext uri="{9D8B030D-6E8A-4147-A177-3AD203B41FA5}">
                      <a16:colId xmlns:a16="http://schemas.microsoft.com/office/drawing/2014/main" val="2850687990"/>
                    </a:ext>
                  </a:extLst>
                </a:gridCol>
                <a:gridCol w="590401">
                  <a:extLst>
                    <a:ext uri="{9D8B030D-6E8A-4147-A177-3AD203B41FA5}">
                      <a16:colId xmlns:a16="http://schemas.microsoft.com/office/drawing/2014/main" val="2966676846"/>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3623193255"/>
                  </a:ext>
                </a:extLst>
              </a:tr>
              <a:tr h="184150">
                <a:tc>
                  <a:txBody>
                    <a:bodyPr/>
                    <a:lstStyle/>
                    <a:p>
                      <a:pPr algn="ctr" fontAlgn="b"/>
                      <a:r>
                        <a:rPr lang="es-PE" sz="1100" b="0" i="0" u="none" strike="noStrike">
                          <a:solidFill>
                            <a:srgbClr val="000000"/>
                          </a:solidFill>
                          <a:effectLst/>
                          <a:latin typeface="Calibri" panose="020F0502020204030204" pitchFamily="34" charset="0"/>
                        </a:rPr>
                        <a:t>53</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Generación de códigos y proveedores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3.745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1235278507"/>
                  </a:ext>
                </a:extLst>
              </a:tr>
              <a:tr h="184150">
                <a:tc>
                  <a:txBody>
                    <a:bodyPr/>
                    <a:lstStyle/>
                    <a:p>
                      <a:pPr algn="ctr" fontAlgn="b"/>
                      <a:r>
                        <a:rPr lang="es-PE" sz="1100" b="0" i="0" u="none" strike="noStrike">
                          <a:solidFill>
                            <a:srgbClr val="000000"/>
                          </a:solidFill>
                          <a:effectLst/>
                          <a:latin typeface="Calibri" panose="020F0502020204030204" pitchFamily="34" charset="0"/>
                        </a:rPr>
                        <a:t>55</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Búsqueda y contratación de nuevos proveedores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3.645</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2769454856"/>
                  </a:ext>
                </a:extLst>
              </a:tr>
              <a:tr h="184150">
                <a:tc>
                  <a:txBody>
                    <a:bodyPr/>
                    <a:lstStyle/>
                    <a:p>
                      <a:pPr algn="ctr" fontAlgn="b"/>
                      <a:r>
                        <a:rPr lang="es-PE" sz="1100" b="0" i="0" u="none" strike="noStrike">
                          <a:solidFill>
                            <a:srgbClr val="000000"/>
                          </a:solidFill>
                          <a:effectLst/>
                          <a:latin typeface="Calibri" panose="020F0502020204030204" pitchFamily="34" charset="0"/>
                        </a:rPr>
                        <a:t>58</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de Contratación de Servicios y Licitaciones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3.462</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2263354367"/>
                  </a:ext>
                </a:extLst>
              </a:tr>
              <a:tr h="184150">
                <a:tc>
                  <a:txBody>
                    <a:bodyPr/>
                    <a:lstStyle/>
                    <a:p>
                      <a:pPr algn="ctr" fontAlgn="b"/>
                      <a:r>
                        <a:rPr lang="es-PE" sz="1100" b="0" i="0" u="none" strike="noStrike">
                          <a:solidFill>
                            <a:srgbClr val="000000"/>
                          </a:solidFill>
                          <a:effectLst/>
                          <a:latin typeface="Calibri" panose="020F0502020204030204" pitchFamily="34" charset="0"/>
                        </a:rPr>
                        <a:t>59</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Comunicación oportuna y atención de sus solicitudes (puntual, emergencia y urgencia)</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3.439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1584937885"/>
                  </a:ext>
                </a:extLst>
              </a:tr>
              <a:tr h="184150">
                <a:tc>
                  <a:txBody>
                    <a:bodyPr/>
                    <a:lstStyle/>
                    <a:p>
                      <a:pPr algn="ctr" fontAlgn="b"/>
                      <a:r>
                        <a:rPr lang="es-PE" sz="1100" b="0" i="0" u="none" strike="noStrike">
                          <a:solidFill>
                            <a:srgbClr val="000000"/>
                          </a:solidFill>
                          <a:effectLst/>
                          <a:latin typeface="Calibri" panose="020F0502020204030204" pitchFamily="34" charset="0"/>
                        </a:rPr>
                        <a:t>60</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Generación de SP Automáticas por MRP</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3.407</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4234752187"/>
                  </a:ext>
                </a:extLst>
              </a:tr>
              <a:tr h="184150">
                <a:tc>
                  <a:txBody>
                    <a:bodyPr/>
                    <a:lstStyle/>
                    <a:p>
                      <a:pPr algn="ctr" fontAlgn="b"/>
                      <a:r>
                        <a:rPr lang="es-PE" sz="1100" b="0" i="0" u="none" strike="noStrike">
                          <a:solidFill>
                            <a:srgbClr val="000000"/>
                          </a:solidFill>
                          <a:effectLst/>
                          <a:latin typeface="Calibri" panose="020F0502020204030204" pitchFamily="34" charset="0"/>
                        </a:rPr>
                        <a:t>61</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Conocimiento de Materiales y Proveedores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3.313</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2374660923"/>
                  </a:ext>
                </a:extLst>
              </a:tr>
              <a:tr h="184150">
                <a:tc>
                  <a:txBody>
                    <a:bodyPr/>
                    <a:lstStyle/>
                    <a:p>
                      <a:pPr algn="ctr" fontAlgn="b"/>
                      <a:r>
                        <a:rPr lang="es-PE" sz="1100" b="0" i="0" u="none" strike="noStrike">
                          <a:solidFill>
                            <a:srgbClr val="000000"/>
                          </a:solidFill>
                          <a:effectLst/>
                          <a:latin typeface="Calibri" panose="020F0502020204030204" pitchFamily="34" charset="0"/>
                        </a:rPr>
                        <a:t>62</a:t>
                      </a:r>
                    </a:p>
                  </a:txBody>
                  <a:tcPr marL="7620" marR="7620" marT="7620" marB="0" anchor="ctr"/>
                </a:tc>
                <a:tc>
                  <a:txBody>
                    <a:bodyPr/>
                    <a:lstStyle/>
                    <a:p>
                      <a:pPr algn="ctr" fontAlgn="b"/>
                      <a:r>
                        <a:rPr lang="es-ES" sz="1100" b="0" i="0" u="none" strike="noStrike" dirty="0">
                          <a:solidFill>
                            <a:srgbClr val="000000"/>
                          </a:solidFill>
                          <a:effectLst/>
                          <a:latin typeface="Calibri" panose="020F0502020204030204" pitchFamily="34" charset="0"/>
                        </a:rPr>
                        <a:t>Abastecimiento continuo de sus Materiales</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3.284</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Compras</a:t>
                      </a:r>
                    </a:p>
                  </a:txBody>
                  <a:tcPr marL="7620" marR="7620" marT="7620" marB="0" anchor="ctr"/>
                </a:tc>
                <a:extLst>
                  <a:ext uri="{0D108BD9-81ED-4DB2-BD59-A6C34878D82A}">
                    <a16:rowId xmlns:a16="http://schemas.microsoft.com/office/drawing/2014/main" val="3142800022"/>
                  </a:ext>
                </a:extLst>
              </a:tr>
            </a:tbl>
          </a:graphicData>
        </a:graphic>
      </p:graphicFrame>
      <p:graphicFrame>
        <p:nvGraphicFramePr>
          <p:cNvPr id="2" name="Gráfico 1">
            <a:extLst>
              <a:ext uri="{FF2B5EF4-FFF2-40B4-BE49-F238E27FC236}">
                <a16:creationId xmlns:a16="http://schemas.microsoft.com/office/drawing/2014/main" id="{00F9AA90-9FC8-4620-9B31-DF6CCE47EDC8}"/>
              </a:ext>
            </a:extLst>
          </p:cNvPr>
          <p:cNvGraphicFramePr>
            <a:graphicFrameLocks/>
          </p:cNvGraphicFramePr>
          <p:nvPr/>
        </p:nvGraphicFramePr>
        <p:xfrm>
          <a:off x="401242" y="2746492"/>
          <a:ext cx="2046394" cy="190891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Gráfico 5">
            <a:extLst>
              <a:ext uri="{FF2B5EF4-FFF2-40B4-BE49-F238E27FC236}">
                <a16:creationId xmlns:a16="http://schemas.microsoft.com/office/drawing/2014/main" id="{86799001-73AB-435D-8C22-0DE440B22AB5}"/>
              </a:ext>
            </a:extLst>
          </p:cNvPr>
          <p:cNvGraphicFramePr>
            <a:graphicFrameLocks/>
          </p:cNvGraphicFramePr>
          <p:nvPr/>
        </p:nvGraphicFramePr>
        <p:xfrm>
          <a:off x="2539999" y="2754290"/>
          <a:ext cx="3315855" cy="190891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Gráfico 6">
            <a:extLst>
              <a:ext uri="{FF2B5EF4-FFF2-40B4-BE49-F238E27FC236}">
                <a16:creationId xmlns:a16="http://schemas.microsoft.com/office/drawing/2014/main" id="{57DCF93C-86C5-4009-AD6E-549A11E79587}"/>
              </a:ext>
            </a:extLst>
          </p:cNvPr>
          <p:cNvGraphicFramePr>
            <a:graphicFrameLocks/>
          </p:cNvGraphicFramePr>
          <p:nvPr/>
        </p:nvGraphicFramePr>
        <p:xfrm>
          <a:off x="401240" y="4710545"/>
          <a:ext cx="5454613" cy="1908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5" name="Gráfico 14">
            <a:extLst>
              <a:ext uri="{FF2B5EF4-FFF2-40B4-BE49-F238E27FC236}">
                <a16:creationId xmlns:a16="http://schemas.microsoft.com/office/drawing/2014/main" id="{D917FCAF-A622-4E1B-A780-8C9A7B772690}"/>
              </a:ext>
            </a:extLst>
          </p:cNvPr>
          <p:cNvGraphicFramePr>
            <a:graphicFrameLocks/>
          </p:cNvGraphicFramePr>
          <p:nvPr/>
        </p:nvGraphicFramePr>
        <p:xfrm>
          <a:off x="6315195" y="757277"/>
          <a:ext cx="5459736" cy="167414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0" name="Gráfico 19">
            <a:extLst>
              <a:ext uri="{FF2B5EF4-FFF2-40B4-BE49-F238E27FC236}">
                <a16:creationId xmlns:a16="http://schemas.microsoft.com/office/drawing/2014/main" id="{8785F766-1653-43A4-8D5B-767AA1FBDBA5}"/>
              </a:ext>
            </a:extLst>
          </p:cNvPr>
          <p:cNvGraphicFramePr>
            <a:graphicFrameLocks/>
          </p:cNvGraphicFramePr>
          <p:nvPr/>
        </p:nvGraphicFramePr>
        <p:xfrm>
          <a:off x="6315194" y="4873396"/>
          <a:ext cx="5459737" cy="1579454"/>
        </p:xfrm>
        <a:graphic>
          <a:graphicData uri="http://schemas.openxmlformats.org/drawingml/2006/chart">
            <c:chart xmlns:c="http://schemas.openxmlformats.org/drawingml/2006/chart" xmlns:r="http://schemas.openxmlformats.org/officeDocument/2006/relationships" r:id="rId8"/>
          </a:graphicData>
        </a:graphic>
      </p:graphicFrame>
      <p:sp>
        <p:nvSpPr>
          <p:cNvPr id="24" name="CuadroTexto 23">
            <a:extLst>
              <a:ext uri="{FF2B5EF4-FFF2-40B4-BE49-F238E27FC236}">
                <a16:creationId xmlns:a16="http://schemas.microsoft.com/office/drawing/2014/main" id="{D1040BB9-4489-4D87-9FA6-7E821CD41F00}"/>
              </a:ext>
            </a:extLst>
          </p:cNvPr>
          <p:cNvSpPr txBox="1"/>
          <p:nvPr/>
        </p:nvSpPr>
        <p:spPr>
          <a:xfrm>
            <a:off x="11094575" y="828499"/>
            <a:ext cx="598241" cy="307777"/>
          </a:xfrm>
          <a:prstGeom prst="rect">
            <a:avLst/>
          </a:prstGeom>
          <a:solidFill>
            <a:srgbClr val="0070C0"/>
          </a:solidFill>
        </p:spPr>
        <p:txBody>
          <a:bodyPr wrap="square" rtlCol="0">
            <a:spAutoFit/>
          </a:bodyPr>
          <a:lstStyle/>
          <a:p>
            <a:pPr algn="ctr"/>
            <a:r>
              <a:rPr lang="es-PE" sz="1400" b="1" dirty="0">
                <a:solidFill>
                  <a:schemeClr val="bg1"/>
                </a:solidFill>
              </a:rPr>
              <a:t>3.571</a:t>
            </a:r>
          </a:p>
        </p:txBody>
      </p:sp>
      <p:graphicFrame>
        <p:nvGraphicFramePr>
          <p:cNvPr id="3" name="Gráfico 2">
            <a:extLst>
              <a:ext uri="{FF2B5EF4-FFF2-40B4-BE49-F238E27FC236}">
                <a16:creationId xmlns:a16="http://schemas.microsoft.com/office/drawing/2014/main" id="{87B9CC7F-32A1-4E66-BE65-F3B7E573C87C}"/>
              </a:ext>
            </a:extLst>
          </p:cNvPr>
          <p:cNvGraphicFramePr>
            <a:graphicFrameLocks/>
          </p:cNvGraphicFramePr>
          <p:nvPr>
            <p:extLst>
              <p:ext uri="{D42A27DB-BD31-4B8C-83A1-F6EECF244321}">
                <p14:modId xmlns:p14="http://schemas.microsoft.com/office/powerpoint/2010/main" val="2258094600"/>
              </p:ext>
            </p:extLst>
          </p:nvPr>
        </p:nvGraphicFramePr>
        <p:xfrm>
          <a:off x="6315194" y="2511150"/>
          <a:ext cx="5459737" cy="2291760"/>
        </p:xfrm>
        <a:graphic>
          <a:graphicData uri="http://schemas.openxmlformats.org/drawingml/2006/chart">
            <c:chart xmlns:c="http://schemas.openxmlformats.org/drawingml/2006/chart" xmlns:r="http://schemas.openxmlformats.org/officeDocument/2006/relationships" r:id="rId9"/>
          </a:graphicData>
        </a:graphic>
      </p:graphicFrame>
      <p:sp>
        <p:nvSpPr>
          <p:cNvPr id="27" name="CuadroTexto 26">
            <a:extLst>
              <a:ext uri="{FF2B5EF4-FFF2-40B4-BE49-F238E27FC236}">
                <a16:creationId xmlns:a16="http://schemas.microsoft.com/office/drawing/2014/main" id="{045D98E1-6247-496D-8CCE-EC2FD11FC44C}"/>
              </a:ext>
            </a:extLst>
          </p:cNvPr>
          <p:cNvSpPr txBox="1"/>
          <p:nvPr/>
        </p:nvSpPr>
        <p:spPr>
          <a:xfrm>
            <a:off x="11094576" y="2584387"/>
            <a:ext cx="598241" cy="307777"/>
          </a:xfrm>
          <a:prstGeom prst="rect">
            <a:avLst/>
          </a:prstGeom>
          <a:solidFill>
            <a:srgbClr val="92D050"/>
          </a:solidFill>
        </p:spPr>
        <p:txBody>
          <a:bodyPr wrap="none" rtlCol="0">
            <a:spAutoFit/>
          </a:bodyPr>
          <a:lstStyle/>
          <a:p>
            <a:r>
              <a:rPr lang="es-PE" sz="1400" b="1" dirty="0">
                <a:solidFill>
                  <a:schemeClr val="bg1"/>
                </a:solidFill>
              </a:rPr>
              <a:t>3.676</a:t>
            </a:r>
          </a:p>
        </p:txBody>
      </p:sp>
    </p:spTree>
    <p:extLst>
      <p:ext uri="{BB962C8B-B14F-4D97-AF65-F5344CB8AC3E}">
        <p14:creationId xmlns:p14="http://schemas.microsoft.com/office/powerpoint/2010/main" val="23072768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a:cxnSpLocks/>
          </p:cNvCxnSpPr>
          <p:nvPr/>
        </p:nvCxnSpPr>
        <p:spPr>
          <a:xfrm>
            <a:off x="370686" y="677553"/>
            <a:ext cx="11420072"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8" name="Gráfico 7">
            <a:extLst>
              <a:ext uri="{FF2B5EF4-FFF2-40B4-BE49-F238E27FC236}">
                <a16:creationId xmlns:a16="http://schemas.microsoft.com/office/drawing/2014/main" id="{C2594FDF-CBC2-63C7-B2E6-F512416C0B52}"/>
              </a:ext>
            </a:extLst>
          </p:cNvPr>
          <p:cNvGraphicFramePr>
            <a:graphicFrameLocks/>
          </p:cNvGraphicFramePr>
          <p:nvPr>
            <p:extLst>
              <p:ext uri="{D42A27DB-BD31-4B8C-83A1-F6EECF244321}">
                <p14:modId xmlns:p14="http://schemas.microsoft.com/office/powerpoint/2010/main" val="3121189180"/>
              </p:ext>
            </p:extLst>
          </p:nvPr>
        </p:nvGraphicFramePr>
        <p:xfrm>
          <a:off x="7185891" y="1269695"/>
          <a:ext cx="4604866" cy="161204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Gráfico 12">
            <a:extLst>
              <a:ext uri="{FF2B5EF4-FFF2-40B4-BE49-F238E27FC236}">
                <a16:creationId xmlns:a16="http://schemas.microsoft.com/office/drawing/2014/main" id="{F7CAE794-96D0-7CA2-CB16-25600739A1C6}"/>
              </a:ext>
            </a:extLst>
          </p:cNvPr>
          <p:cNvGraphicFramePr>
            <a:graphicFrameLocks/>
          </p:cNvGraphicFramePr>
          <p:nvPr/>
        </p:nvGraphicFramePr>
        <p:xfrm>
          <a:off x="7185890" y="3025423"/>
          <a:ext cx="4604867" cy="1612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9" name="Gráfico 18">
            <a:extLst>
              <a:ext uri="{FF2B5EF4-FFF2-40B4-BE49-F238E27FC236}">
                <a16:creationId xmlns:a16="http://schemas.microsoft.com/office/drawing/2014/main" id="{7D5E694D-282A-9A52-4ABF-FA14D75BDDCA}"/>
              </a:ext>
            </a:extLst>
          </p:cNvPr>
          <p:cNvGraphicFramePr>
            <a:graphicFrameLocks/>
          </p:cNvGraphicFramePr>
          <p:nvPr/>
        </p:nvGraphicFramePr>
        <p:xfrm>
          <a:off x="7185891" y="4781905"/>
          <a:ext cx="4604866" cy="1612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 name="Gráfico 1">
            <a:extLst>
              <a:ext uri="{FF2B5EF4-FFF2-40B4-BE49-F238E27FC236}">
                <a16:creationId xmlns:a16="http://schemas.microsoft.com/office/drawing/2014/main" id="{0347EA70-449D-B318-76F0-5888C42D765A}"/>
              </a:ext>
            </a:extLst>
          </p:cNvPr>
          <p:cNvGraphicFramePr>
            <a:graphicFrameLocks/>
          </p:cNvGraphicFramePr>
          <p:nvPr/>
        </p:nvGraphicFramePr>
        <p:xfrm>
          <a:off x="370685" y="3554419"/>
          <a:ext cx="6279496" cy="297678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 name="Gráfico 2">
            <a:extLst>
              <a:ext uri="{FF2B5EF4-FFF2-40B4-BE49-F238E27FC236}">
                <a16:creationId xmlns:a16="http://schemas.microsoft.com/office/drawing/2014/main" id="{F9A069F7-9B9D-380C-C43F-48C8FAF87713}"/>
              </a:ext>
            </a:extLst>
          </p:cNvPr>
          <p:cNvGraphicFramePr>
            <a:graphicFrameLocks/>
          </p:cNvGraphicFramePr>
          <p:nvPr>
            <p:extLst>
              <p:ext uri="{D42A27DB-BD31-4B8C-83A1-F6EECF244321}">
                <p14:modId xmlns:p14="http://schemas.microsoft.com/office/powerpoint/2010/main" val="2452549550"/>
              </p:ext>
            </p:extLst>
          </p:nvPr>
        </p:nvGraphicFramePr>
        <p:xfrm>
          <a:off x="370685" y="811219"/>
          <a:ext cx="6279496" cy="2743200"/>
        </p:xfrm>
        <a:graphic>
          <a:graphicData uri="http://schemas.openxmlformats.org/drawingml/2006/chart">
            <c:chart xmlns:c="http://schemas.openxmlformats.org/drawingml/2006/chart" xmlns:r="http://schemas.openxmlformats.org/officeDocument/2006/relationships" r:id="rId8"/>
          </a:graphicData>
        </a:graphic>
      </p:graphicFrame>
      <p:sp>
        <p:nvSpPr>
          <p:cNvPr id="7" name="CuadroTexto 6">
            <a:extLst>
              <a:ext uri="{FF2B5EF4-FFF2-40B4-BE49-F238E27FC236}">
                <a16:creationId xmlns:a16="http://schemas.microsoft.com/office/drawing/2014/main" id="{CA977A56-93D7-1C2B-7130-BCC8DC42D28A}"/>
              </a:ext>
            </a:extLst>
          </p:cNvPr>
          <p:cNvSpPr txBox="1"/>
          <p:nvPr/>
        </p:nvSpPr>
        <p:spPr>
          <a:xfrm>
            <a:off x="7575716" y="811219"/>
            <a:ext cx="3825214" cy="323165"/>
          </a:xfrm>
          <a:prstGeom prst="rect">
            <a:avLst/>
          </a:prstGeom>
          <a:noFill/>
        </p:spPr>
        <p:txBody>
          <a:bodyPr wrap="none" rtlCol="0">
            <a:spAutoFit/>
          </a:bodyPr>
          <a:lstStyle/>
          <a:p>
            <a:pPr algn="ctr"/>
            <a:r>
              <a:rPr lang="es-PE" sz="1500" b="1" i="0" u="none" strike="noStrike" kern="1200" cap="none" spc="0" normalizeH="0" baseline="0" dirty="0">
                <a:solidFill>
                  <a:schemeClr val="tx1"/>
                </a:solidFill>
              </a:rPr>
              <a:t>Satisfacción</a:t>
            </a:r>
            <a:r>
              <a:rPr lang="en-US" sz="1500" b="1" i="0" u="none" strike="noStrike" kern="1200" cap="none" spc="0" normalizeH="0" baseline="0" dirty="0">
                <a:solidFill>
                  <a:schemeClr val="tx1"/>
                </a:solidFill>
              </a:rPr>
              <a:t> </a:t>
            </a:r>
            <a:r>
              <a:rPr lang="es-PE" sz="1500" b="1" i="0" u="none" strike="noStrike" kern="1200" cap="none" spc="0" normalizeH="0" baseline="0" dirty="0">
                <a:solidFill>
                  <a:schemeClr val="tx1"/>
                </a:solidFill>
              </a:rPr>
              <a:t>por</a:t>
            </a:r>
            <a:r>
              <a:rPr lang="en-US" sz="1500" b="1" i="0" u="none" strike="noStrike" kern="1200" cap="none" spc="0" normalizeH="0" baseline="0" dirty="0">
                <a:solidFill>
                  <a:schemeClr val="tx1"/>
                </a:solidFill>
              </a:rPr>
              <a:t> </a:t>
            </a:r>
            <a:r>
              <a:rPr lang="es-PE" sz="1500" b="1" i="0" u="none" strike="noStrike" kern="1200" cap="none" spc="0" normalizeH="0" baseline="0" dirty="0">
                <a:solidFill>
                  <a:schemeClr val="tx1"/>
                </a:solidFill>
              </a:rPr>
              <a:t>Gerencias</a:t>
            </a:r>
            <a:r>
              <a:rPr lang="en-US" sz="1500" b="1" i="0" u="none" strike="noStrike" kern="1200" cap="none" spc="0" normalizeH="0" baseline="0" dirty="0">
                <a:solidFill>
                  <a:schemeClr val="tx1"/>
                </a:solidFill>
              </a:rPr>
              <a:t> sin </a:t>
            </a:r>
            <a:r>
              <a:rPr lang="es-PE" sz="1500" b="1" i="0" u="none" strike="noStrike" kern="1200" cap="none" spc="0" normalizeH="0" baseline="0" dirty="0">
                <a:solidFill>
                  <a:schemeClr val="tx1"/>
                </a:solidFill>
              </a:rPr>
              <a:t>Autoevaluación</a:t>
            </a:r>
          </a:p>
        </p:txBody>
      </p:sp>
      <p:sp>
        <p:nvSpPr>
          <p:cNvPr id="4" name="CuadroTexto 3">
            <a:extLst>
              <a:ext uri="{FF2B5EF4-FFF2-40B4-BE49-F238E27FC236}">
                <a16:creationId xmlns:a16="http://schemas.microsoft.com/office/drawing/2014/main" id="{243EFB1E-CEB7-3587-80A7-9E64C2FBD531}"/>
              </a:ext>
            </a:extLst>
          </p:cNvPr>
          <p:cNvSpPr txBox="1"/>
          <p:nvPr/>
        </p:nvSpPr>
        <p:spPr>
          <a:xfrm>
            <a:off x="1331739" y="5723810"/>
            <a:ext cx="598241" cy="307777"/>
          </a:xfrm>
          <a:prstGeom prst="rect">
            <a:avLst/>
          </a:prstGeom>
          <a:solidFill>
            <a:srgbClr val="92D050"/>
          </a:solidFill>
        </p:spPr>
        <p:txBody>
          <a:bodyPr wrap="none" rtlCol="0">
            <a:spAutoFit/>
          </a:bodyPr>
          <a:lstStyle/>
          <a:p>
            <a:r>
              <a:rPr lang="es-PE" sz="1400" b="1" dirty="0">
                <a:solidFill>
                  <a:schemeClr val="bg1"/>
                </a:solidFill>
              </a:rPr>
              <a:t>3.874</a:t>
            </a:r>
          </a:p>
        </p:txBody>
      </p:sp>
      <p:sp>
        <p:nvSpPr>
          <p:cNvPr id="5" name="CuadroTexto 4">
            <a:extLst>
              <a:ext uri="{FF2B5EF4-FFF2-40B4-BE49-F238E27FC236}">
                <a16:creationId xmlns:a16="http://schemas.microsoft.com/office/drawing/2014/main" id="{C47CA13D-A1CF-60A3-2378-6176AA667F9A}"/>
              </a:ext>
            </a:extLst>
          </p:cNvPr>
          <p:cNvSpPr txBox="1"/>
          <p:nvPr/>
        </p:nvSpPr>
        <p:spPr>
          <a:xfrm>
            <a:off x="2921008" y="5723809"/>
            <a:ext cx="598241" cy="307777"/>
          </a:xfrm>
          <a:prstGeom prst="rect">
            <a:avLst/>
          </a:prstGeom>
          <a:solidFill>
            <a:srgbClr val="92D050"/>
          </a:solidFill>
        </p:spPr>
        <p:txBody>
          <a:bodyPr wrap="none" rtlCol="0">
            <a:spAutoFit/>
          </a:bodyPr>
          <a:lstStyle/>
          <a:p>
            <a:r>
              <a:rPr lang="es-PE" sz="1400" b="1" dirty="0">
                <a:solidFill>
                  <a:schemeClr val="bg1"/>
                </a:solidFill>
              </a:rPr>
              <a:t>3.496</a:t>
            </a:r>
          </a:p>
        </p:txBody>
      </p:sp>
      <p:sp>
        <p:nvSpPr>
          <p:cNvPr id="6" name="CuadroTexto 5">
            <a:extLst>
              <a:ext uri="{FF2B5EF4-FFF2-40B4-BE49-F238E27FC236}">
                <a16:creationId xmlns:a16="http://schemas.microsoft.com/office/drawing/2014/main" id="{97576B78-C591-563A-76FE-7C93682AF21B}"/>
              </a:ext>
            </a:extLst>
          </p:cNvPr>
          <p:cNvSpPr txBox="1"/>
          <p:nvPr/>
        </p:nvSpPr>
        <p:spPr>
          <a:xfrm>
            <a:off x="4971902" y="5723810"/>
            <a:ext cx="598241" cy="307777"/>
          </a:xfrm>
          <a:prstGeom prst="rect">
            <a:avLst/>
          </a:prstGeom>
          <a:solidFill>
            <a:srgbClr val="92D050"/>
          </a:solidFill>
        </p:spPr>
        <p:txBody>
          <a:bodyPr wrap="none" rtlCol="0">
            <a:spAutoFit/>
          </a:bodyPr>
          <a:lstStyle/>
          <a:p>
            <a:r>
              <a:rPr lang="es-PE" sz="1400" b="1" dirty="0">
                <a:solidFill>
                  <a:schemeClr val="bg1"/>
                </a:solidFill>
              </a:rPr>
              <a:t>3.664</a:t>
            </a:r>
          </a:p>
        </p:txBody>
      </p:sp>
    </p:spTree>
    <p:extLst>
      <p:ext uri="{BB962C8B-B14F-4D97-AF65-F5344CB8AC3E}">
        <p14:creationId xmlns:p14="http://schemas.microsoft.com/office/powerpoint/2010/main" val="10553321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5816977"/>
          </a:xfrm>
          <a:prstGeom prst="rect">
            <a:avLst/>
          </a:prstGeom>
        </p:spPr>
        <p:txBody>
          <a:bodyPr wrap="square">
            <a:spAutoFit/>
          </a:bodyPr>
          <a:lstStyle/>
          <a:p>
            <a:pPr marL="171450" indent="-171450" algn="just">
              <a:buFont typeface="Wingdings" panose="05000000000000000000" pitchFamily="2" charset="2"/>
              <a:buChar char="v"/>
            </a:pPr>
            <a:r>
              <a:rPr lang="es-ES" sz="1200" b="1" dirty="0">
                <a:solidFill>
                  <a:schemeClr val="bg1">
                    <a:lumMod val="50000"/>
                  </a:schemeClr>
                </a:solidFill>
                <a:latin typeface="Arial" panose="020B0604020202020204" pitchFamily="34" charset="0"/>
                <a:ea typeface="Verdana" charset="0"/>
                <a:cs typeface="Arial" panose="020B0604020202020204" pitchFamily="34" charset="0"/>
              </a:rPr>
              <a:t>Planificación de materiales: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 LOS MATERIALES CON COMPRA POR MRP, NO LLEGAN A TIEMPO INDICADO EN OC, Y EN MUCHOS CASOS LOS ALMACENES QUEDAN DESPROVISTOS DE MATERIAL POR LARGOS.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Capacitación al personal en conocimiento de cosechadoras de caña John Deere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con el MRP hay una oportunidad de mejora para establecer los rangos correctos de stock y los reabastecimientos oportunos.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considero que el equipo de Logística tenga más presencia en los fundos y  tenga un poco más de proactividad para las atenciones de los requerimientos, en muchos casos el usuario de contacta directo con el proveedor para agilizar la atención.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El MRP de materiales debe ser automático, no deberíamos necesitar confirmaciones por personal de compras – planificación - usuario para que se ejecuten.</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El sistema para realizar pedidos de insumos químicos no está automatizado por completo, y tiene que ser revisado o corregido por el usuario antes de realizar la OC</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"En mi opinión, hemos mejorado en el servicio, seguimiento. Aún queda pendiente seguir trabajando para lograr reducir los eventos de casi desabastecimientos, pero se viene por un mejor camino."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En sus indicadores deben agregar cómo está evolucionando los precios de los materiales por proveedor, esto para empezar a presionen a los compradores a que busquen nuevas alternativas.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Implementar reportes semanales de indicadores principales, días de atención, cambios de fecha, importaciones, contratos, etc.</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La generación de códigos puede mejorar</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Más interacción con los usuarios.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Más visitas al fundo para conocer con amplitud los materiales que se requieren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comunicación con área solicitante.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No se cuentan con tiempos de atención en la generación de proveedores, en varias ocasiones se percibe amplitud de tiempo en la atención.</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Ok</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Que tengan mayor conocimiento de los materiales e insumos que se utilizan en el área agrícola.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Reconocer que la planificación de materiales ha mejorado bastante respecto a gestiones anteriores, el poder tener a usuarios que se encarguen de esta planificación MRP en base al análisis de ingresos y salidas históricos nos permite evitar las gestiones de SPs manuales por materiales que so recurrentes. Se ha podido aprovechar que el aplicativo SAP genere de manera automática las reposiciones y que ahora nos centremos en otras aristas como nuevos proveedores, mejorar calidades, etc.</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 ha visto un gran aporte por porte de planificación de materiales y por los compradores, continúen brindando ese soporte.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Seguir conservando las atenciones requeridas.</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0762698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80146"/>
            <a:ext cx="10582810" cy="5816977"/>
          </a:xfrm>
          <a:prstGeom prst="rect">
            <a:avLst/>
          </a:prstGeom>
        </p:spPr>
        <p:txBody>
          <a:bodyPr wrap="square">
            <a:spAutoFit/>
          </a:bodyPr>
          <a:lstStyle/>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Tienen que hacer seguimiento a la llegada del material y hacer cumplir al proveedor</a:t>
            </a:r>
          </a:p>
          <a:p>
            <a:pPr marL="171450" indent="-171450" algn="just">
              <a:buFont typeface="Arial" panose="020B0604020202020204" pitchFamily="34" charset="0"/>
              <a:buChar char="•"/>
            </a:pPr>
            <a:r>
              <a:rPr lang="es-ES" sz="1200" dirty="0">
                <a:solidFill>
                  <a:schemeClr val="bg1">
                    <a:lumMod val="50000"/>
                  </a:schemeClr>
                </a:solidFill>
                <a:latin typeface="Arial" panose="020B0604020202020204" pitchFamily="34" charset="0"/>
                <a:ea typeface="Verdana" charset="0"/>
                <a:cs typeface="Arial" panose="020B0604020202020204" pitchFamily="34" charset="0"/>
              </a:rPr>
              <a:t>Todo conforme.</a:t>
            </a:r>
          </a:p>
          <a:p>
            <a:pPr algn="just"/>
            <a:endParaRPr lang="es-ES" sz="1200" dirty="0">
              <a:solidFill>
                <a:schemeClr val="bg1">
                  <a:lumMod val="50000"/>
                </a:schemeClr>
              </a:solidFill>
              <a:latin typeface="Arial" panose="020B0604020202020204" pitchFamily="34" charset="0"/>
              <a:ea typeface="Verdana" charset="0"/>
              <a:cs typeface="Arial" panose="020B0604020202020204" pitchFamily="34" charset="0"/>
            </a:endParaRPr>
          </a:p>
          <a:p>
            <a:pPr marL="171450" indent="-171450" algn="just">
              <a:buFont typeface="Wingdings" panose="05000000000000000000" pitchFamily="2" charset="2"/>
              <a:buChar char="v"/>
            </a:pPr>
            <a:r>
              <a:rPr lang="es-ES" sz="1200" b="1" dirty="0">
                <a:solidFill>
                  <a:schemeClr val="bg1">
                    <a:lumMod val="50000"/>
                  </a:schemeClr>
                </a:solidFill>
                <a:latin typeface="Arial" panose="020B0604020202020204" pitchFamily="34" charset="0"/>
                <a:ea typeface="Verdana" charset="0"/>
                <a:cs typeface="Arial" panose="020B0604020202020204" pitchFamily="34" charset="0"/>
              </a:rPr>
              <a:t>Compras: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 Muchos materiales de compra no cumplen con lo requerido, a pesar de enviar especificaciones de material y hasta fotos.-las compras que figuran como emergencia llegar en tiempos muy lejanos, mayor a 7 días"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Ampliar cartera de proveedores.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soporte por parte de los compradores.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Comunicación constante con solicitantes para evitar devoluciones de materiales no conformes.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Considero que hay aún varias cositas por mejorar como por ejemplo Proveedores backup que permitan abastecer de materiales en el menor tiempo posible. Asimismo, proveedores que según su contrato se comprometan a abastecer oportunamente de materiales y en caso de quedar desabastecidos, lo indiquen con más tiempo de anticipación de tal forma que no afecte nuestras operaciones ya que usualmente se nos informa de desabastecimiento con muy poco tiempo y evaluar nuevas calidades no es una actividad que se deba tomar de un día para otro, sino, que se debe realizar una exhaustiva evaluación para que el usuario final no se vea afectado.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Continuar las atenciones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Deberían buscar nuevos proveedores para el abastecimiento de materiales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El área de compras debería hacerle seguimiento a los materiales pendientes de llegar al almacén por demoras en el proveedor, asumiendo que no ha habido demoras en la generación de las OC</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El conocimiento de materiales es un tema de experiencia, y con el usuario se cierra rápido la brecha. Falta mejorar es el seguimiento de la compra de materiales.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"Falta de conocimiento de los materiales a solicitar"</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Mantener la comunicación acerca de los materiales que se están comprando e informar desfases en tiempos de entrega.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Más presencia del personal de compras y servicios. Sólo llegan 2 veces al mes. Hacen mucho teletrabajo y no contestan.</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Mayor acercamiento hacia los usuarios para entender prioridad e incremento de cartera de proveedores de repuestos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Mayor conocimiento de proveedores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comunicación con área solicitante, además tener mejor criterio en la selección de proveedores.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Mejorar seguimiento de la compra de insumos / materiales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Ok</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Realizar mayor sinergia con los solicitantes  y almacenes para conocer bien los materiales y proveedores idóneos para agilizar entregas.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Reconocimiento a la Srta. Izamary por su responsabilidad y compromiso.</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8941508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Compras</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69329"/>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06258"/>
            <a:ext cx="10582810" cy="5755422"/>
          </a:xfrm>
          <a:prstGeom prst="rect">
            <a:avLst/>
          </a:prstGeom>
        </p:spPr>
        <p:txBody>
          <a:bodyPr wrap="square">
            <a:spAutoFit/>
          </a:bodyPr>
          <a:lstStyle/>
          <a:p>
            <a:pPr algn="just"/>
            <a:r>
              <a:rPr lang="es-ES" sz="1150" dirty="0">
                <a:solidFill>
                  <a:schemeClr val="bg1">
                    <a:lumMod val="50000"/>
                  </a:schemeClr>
                </a:solidFill>
                <a:latin typeface="Arial" panose="020B0604020202020204" pitchFamily="34" charset="0"/>
                <a:ea typeface="Verdana" charset="0"/>
                <a:cs typeface="Arial" panose="020B0604020202020204" pitchFamily="34" charset="0"/>
              </a:rPr>
              <a:t>* Se debe mejorar el conocimiento de los materiales </a:t>
            </a:r>
          </a:p>
          <a:p>
            <a:pPr algn="just"/>
            <a:r>
              <a:rPr lang="es-ES" sz="1150" dirty="0">
                <a:solidFill>
                  <a:schemeClr val="bg1">
                    <a:lumMod val="50000"/>
                  </a:schemeClr>
                </a:solidFill>
                <a:latin typeface="Arial" panose="020B0604020202020204" pitchFamily="34" charset="0"/>
                <a:ea typeface="Verdana" charset="0"/>
                <a:cs typeface="Arial" panose="020B0604020202020204" pitchFamily="34" charset="0"/>
              </a:rPr>
              <a:t>* Se puede enriquecer el conocimiento con respecto a los materiales o en caso contrario, puede generarse una retroalimentación con el solicitante para evitar tiempos muertos.</a:t>
            </a:r>
          </a:p>
          <a:p>
            <a:pPr algn="just"/>
            <a:r>
              <a:rPr lang="es-ES" sz="1150" dirty="0">
                <a:solidFill>
                  <a:schemeClr val="bg1">
                    <a:lumMod val="50000"/>
                  </a:schemeClr>
                </a:solidFill>
                <a:latin typeface="Arial" panose="020B0604020202020204" pitchFamily="34" charset="0"/>
                <a:ea typeface="Verdana" charset="0"/>
                <a:cs typeface="Arial" panose="020B0604020202020204" pitchFamily="34" charset="0"/>
              </a:rPr>
              <a:t>* Se solicita que el personal de compras llegue a fundo para poder coordinar detalle de los materiales solicitados, se ha tenido caso de errores en la adquisición</a:t>
            </a:r>
          </a:p>
          <a:p>
            <a:pPr algn="just"/>
            <a:r>
              <a:rPr lang="es-ES" sz="1150" dirty="0">
                <a:solidFill>
                  <a:schemeClr val="bg1">
                    <a:lumMod val="50000"/>
                  </a:schemeClr>
                </a:solidFill>
                <a:latin typeface="Arial" panose="020B0604020202020204" pitchFamily="34" charset="0"/>
                <a:ea typeface="Verdana" charset="0"/>
                <a:cs typeface="Arial" panose="020B0604020202020204" pitchFamily="34" charset="0"/>
              </a:rPr>
              <a:t>* Todo conforme.</a:t>
            </a: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Visitar talleres o empresas que estén implementados y den servicio de calidad y garantía</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endParaRPr lang="es-ES" sz="1150" dirty="0">
              <a:solidFill>
                <a:schemeClr val="bg1">
                  <a:lumMod val="50000"/>
                </a:schemeClr>
              </a:solidFill>
              <a:latin typeface="Arial" panose="020B0604020202020204" pitchFamily="34" charset="0"/>
              <a:ea typeface="Verdana" charset="0"/>
              <a:cs typeface="Arial" panose="020B0604020202020204" pitchFamily="34" charset="0"/>
            </a:endParaRPr>
          </a:p>
          <a:p>
            <a:pPr marL="171450" indent="-171450" algn="just" rtl="0" eaLnBrk="1" latinLnBrk="0" hangingPunct="1">
              <a:spcBef>
                <a:spcPts val="0"/>
              </a:spcBef>
              <a:spcAft>
                <a:spcPts val="0"/>
              </a:spcAft>
              <a:buFont typeface="Wingdings" panose="05000000000000000000" pitchFamily="2" charset="2"/>
              <a:buChar char="v"/>
            </a:pPr>
            <a:r>
              <a:rPr lang="es-ES" sz="1200" b="1" dirty="0">
                <a:solidFill>
                  <a:schemeClr val="bg1">
                    <a:lumMod val="50000"/>
                  </a:schemeClr>
                </a:solidFill>
                <a:latin typeface="Arial" panose="020B0604020202020204" pitchFamily="34" charset="0"/>
                <a:ea typeface="Verdana" charset="0"/>
                <a:cs typeface="Arial" panose="020B0604020202020204" pitchFamily="34" charset="0"/>
              </a:rPr>
              <a:t>Servicios:</a:t>
            </a:r>
            <a:endParaRPr lang="es-PE" sz="1200" b="1"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Ampliar cartera de proveedores.</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Bueno</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Conservar las atenciones</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Creo que se viene mejorando, debemos mantener este nivel de trabajo</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En el caso de servicios, se debe mejorar en toda la gestión que abarca desde el inicio de cotizaciones hasta la firma del contrato final con el proveedor que queda adjudicado. Si bien, el soporte es bueno, esto debería mejorar para evitar tener contingencias posteriores por incumplimientos de acuerdos y que finalmente afectan a la calidad del SERVICIO.</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Los proveedores aseguran tiempos de entrega y no se cumplen, sin embargo, los dolientes somos los usuarios, se debería de ponerles una penalidad.</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Mayor interacción con áreas transversales.</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Mayor presencia de personal de servicios. Hacen mucho Teletrabajo y no contestan.</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Mejora sobre largo tiempo en las licitaciones, dando visibilidad sobre status. Respecto a la búsqueda de proveedores hubo una mayor cartera de contratistas, pero aún queda pendiente concretar en cotizaciones (visitan, pero no cotizan).</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Mejorar el seguimiento al cumplimiento de fechas de los proveedores y la comunicación oportuna de estas actualizaciones al usuario</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Mejorar la atención de materiales según las fechas planteando inicialmente según SAP y poder así tener mejor programación de las actividades.</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Mejorar los tiempos de entrega de cotizaciones.</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Ok</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Prontitud en responder a los requerimientos solicitados</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Se ha mejorado bastante en la nueva cartera de proveedores</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Se puede mejorar la comunicación con los terceros que siempre vengan con la documentación en regla porque si no en garita no los dejarán ingresar</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Se siente el apoyo en la atención de emergencias. En cuanto a la contratación de servicios, es necesario mejorar los tiempos para obtener la OS y adicionalmente las licitaciones que conmigo han llevado, y teniendo tiempos más extensos, suelen no cumplir con la fecha. Ya se está dando un primer paso, estandarizando los procedimientos internos, pero creo que también se debe trabajar con los proveedores y ser más estrictos en cuanto a los plazos que se definan y con el seguimiento respectivo, evitaremos desfasarnos con el cronograma</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a:p>
            <a:pPr marL="0" algn="just" rtl="0" eaLnBrk="1" latinLnBrk="0" hangingPunct="1">
              <a:spcBef>
                <a:spcPts val="0"/>
              </a:spcBef>
              <a:spcAft>
                <a:spcPts val="0"/>
              </a:spcAft>
            </a:pPr>
            <a:r>
              <a:rPr lang="es-ES" sz="1150" dirty="0">
                <a:solidFill>
                  <a:schemeClr val="bg1">
                    <a:lumMod val="50000"/>
                  </a:schemeClr>
                </a:solidFill>
                <a:latin typeface="Arial" panose="020B0604020202020204" pitchFamily="34" charset="0"/>
                <a:ea typeface="Verdana" charset="0"/>
                <a:cs typeface="Arial" panose="020B0604020202020204" pitchFamily="34" charset="0"/>
              </a:rPr>
              <a:t>* Todo más que conforme.</a:t>
            </a:r>
            <a:endParaRPr lang="es-PE" sz="115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71469763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6</a:t>
            </a:r>
          </a:p>
        </p:txBody>
      </p:sp>
      <p:sp>
        <p:nvSpPr>
          <p:cNvPr id="20" name="Título 1"/>
          <p:cNvSpPr txBox="1">
            <a:spLocks/>
          </p:cNvSpPr>
          <p:nvPr/>
        </p:nvSpPr>
        <p:spPr>
          <a:xfrm>
            <a:off x="5803525" y="2396332"/>
            <a:ext cx="6007475"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3000" b="1" dirty="0">
                <a:solidFill>
                  <a:srgbClr val="009F43"/>
                </a:solidFill>
                <a:latin typeface="Arial" panose="020B0604020202020204" pitchFamily="34" charset="0"/>
                <a:ea typeface="Verdana" charset="0"/>
                <a:cs typeface="Arial" panose="020B0604020202020204" pitchFamily="34" charset="0"/>
              </a:rPr>
              <a:t>Satisfacción Riesgos</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10" name="Botón de acción: Inicio 9">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2"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2023-02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Tree>
    <p:extLst>
      <p:ext uri="{BB962C8B-B14F-4D97-AF65-F5344CB8AC3E}">
        <p14:creationId xmlns:p14="http://schemas.microsoft.com/office/powerpoint/2010/main" val="38390862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Riesgos</a:t>
            </a:r>
          </a:p>
        </p:txBody>
      </p:sp>
      <p:sp>
        <p:nvSpPr>
          <p:cNvPr id="12" name="Título 1"/>
          <p:cNvSpPr txBox="1">
            <a:spLocks/>
          </p:cNvSpPr>
          <p:nvPr/>
        </p:nvSpPr>
        <p:spPr>
          <a:xfrm>
            <a:off x="370685" y="797037"/>
            <a:ext cx="4977169" cy="21895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Ubicación dentro de universo de </a:t>
            </a:r>
            <a:r>
              <a:rPr lang="es-ES_tradnl" sz="1500" b="1" u="sng" dirty="0">
                <a:solidFill>
                  <a:schemeClr val="bg1">
                    <a:lumMod val="50000"/>
                  </a:schemeClr>
                </a:solidFill>
                <a:latin typeface="Arial" panose="020B0604020202020204" pitchFamily="34" charset="0"/>
                <a:ea typeface="Verdana" charset="0"/>
                <a:cs typeface="Arial" panose="020B0604020202020204" pitchFamily="34" charset="0"/>
              </a:rPr>
              <a:t>62 servicios </a:t>
            </a:r>
            <a:r>
              <a:rPr lang="es-ES_tradnl" sz="1500" dirty="0">
                <a:solidFill>
                  <a:schemeClr val="bg1">
                    <a:lumMod val="50000"/>
                  </a:schemeClr>
                </a:solidFill>
                <a:latin typeface="Arial" panose="020B0604020202020204" pitchFamily="34" charset="0"/>
                <a:ea typeface="Verdana" charset="0"/>
                <a:cs typeface="Arial" panose="020B0604020202020204" pitchFamily="34" charset="0"/>
              </a:rPr>
              <a:t>Multiarea</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1" name="Botón de acción: Inicio 20">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16" name="Tabla 15">
            <a:extLst>
              <a:ext uri="{FF2B5EF4-FFF2-40B4-BE49-F238E27FC236}">
                <a16:creationId xmlns:a16="http://schemas.microsoft.com/office/drawing/2014/main" id="{94AAF1D1-B73C-D6AB-7393-C0467538EE26}"/>
              </a:ext>
            </a:extLst>
          </p:cNvPr>
          <p:cNvGraphicFramePr>
            <a:graphicFrameLocks noGrp="1"/>
          </p:cNvGraphicFramePr>
          <p:nvPr/>
        </p:nvGraphicFramePr>
        <p:xfrm>
          <a:off x="401241" y="1061519"/>
          <a:ext cx="5519268" cy="1428750"/>
        </p:xfrm>
        <a:graphic>
          <a:graphicData uri="http://schemas.openxmlformats.org/drawingml/2006/table">
            <a:tbl>
              <a:tblPr>
                <a:tableStyleId>{5C22544A-7EE6-4342-B048-85BDC9FD1C3A}</a:tableStyleId>
              </a:tblPr>
              <a:tblGrid>
                <a:gridCol w="622293">
                  <a:extLst>
                    <a:ext uri="{9D8B030D-6E8A-4147-A177-3AD203B41FA5}">
                      <a16:colId xmlns:a16="http://schemas.microsoft.com/office/drawing/2014/main" val="3902627192"/>
                    </a:ext>
                  </a:extLst>
                </a:gridCol>
                <a:gridCol w="3412717">
                  <a:extLst>
                    <a:ext uri="{9D8B030D-6E8A-4147-A177-3AD203B41FA5}">
                      <a16:colId xmlns:a16="http://schemas.microsoft.com/office/drawing/2014/main" val="772756360"/>
                    </a:ext>
                  </a:extLst>
                </a:gridCol>
                <a:gridCol w="886859">
                  <a:extLst>
                    <a:ext uri="{9D8B030D-6E8A-4147-A177-3AD203B41FA5}">
                      <a16:colId xmlns:a16="http://schemas.microsoft.com/office/drawing/2014/main" val="2850687990"/>
                    </a:ext>
                  </a:extLst>
                </a:gridCol>
                <a:gridCol w="597399">
                  <a:extLst>
                    <a:ext uri="{9D8B030D-6E8A-4147-A177-3AD203B41FA5}">
                      <a16:colId xmlns:a16="http://schemas.microsoft.com/office/drawing/2014/main" val="2966676846"/>
                    </a:ext>
                  </a:extLst>
                </a:gridCol>
              </a:tblGrid>
              <a:tr h="190500">
                <a:tc>
                  <a:txBody>
                    <a:bodyPr/>
                    <a:lstStyle/>
                    <a:p>
                      <a:pPr algn="ctr" fontAlgn="b"/>
                      <a:r>
                        <a:rPr lang="es-PE" sz="1000" b="1" u="none" strike="noStrike" dirty="0">
                          <a:effectLst/>
                        </a:rPr>
                        <a:t>PUESTO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SERVICIO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RESULTADO</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tc>
                  <a:txBody>
                    <a:bodyPr/>
                    <a:lstStyle/>
                    <a:p>
                      <a:pPr algn="ctr" fontAlgn="b"/>
                      <a:r>
                        <a:rPr lang="es-PE" sz="1000" b="1" u="none" strike="noStrike" dirty="0">
                          <a:effectLst/>
                        </a:rPr>
                        <a:t>AREA</a:t>
                      </a:r>
                      <a:endParaRPr lang="es-PE" sz="1000" b="1" i="0" u="none" strike="noStrike" dirty="0">
                        <a:solidFill>
                          <a:srgbClr val="FFFFFF"/>
                        </a:solidFill>
                        <a:effectLst/>
                        <a:latin typeface="Calibri" panose="020F0502020204030204" pitchFamily="34" charset="0"/>
                      </a:endParaRPr>
                    </a:p>
                  </a:txBody>
                  <a:tcPr marL="6350" marR="6350" marT="6350" marB="0" anchor="ctr">
                    <a:solidFill>
                      <a:schemeClr val="accent1">
                        <a:lumMod val="40000"/>
                        <a:lumOff val="60000"/>
                      </a:schemeClr>
                    </a:solidFill>
                  </a:tcPr>
                </a:tc>
                <a:extLst>
                  <a:ext uri="{0D108BD9-81ED-4DB2-BD59-A6C34878D82A}">
                    <a16:rowId xmlns:a16="http://schemas.microsoft.com/office/drawing/2014/main" val="3623193255"/>
                  </a:ext>
                </a:extLst>
              </a:tr>
              <a:tr h="184150">
                <a:tc>
                  <a:txBody>
                    <a:bodyPr/>
                    <a:lstStyle/>
                    <a:p>
                      <a:pPr algn="ctr" fontAlgn="b"/>
                      <a:r>
                        <a:rPr lang="es-PE" sz="1100" b="0" i="0" u="none" strike="noStrike" dirty="0">
                          <a:solidFill>
                            <a:srgbClr val="000000"/>
                          </a:solidFill>
                          <a:effectLst/>
                          <a:latin typeface="Calibri" panose="020F0502020204030204" pitchFamily="34" charset="0"/>
                        </a:rPr>
                        <a:t>8</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Gestión de cursos y capacitaciones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4.286</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Riesgos</a:t>
                      </a:r>
                    </a:p>
                  </a:txBody>
                  <a:tcPr marL="7620" marR="7620" marT="7620" marB="0" anchor="ctr"/>
                </a:tc>
                <a:extLst>
                  <a:ext uri="{0D108BD9-81ED-4DB2-BD59-A6C34878D82A}">
                    <a16:rowId xmlns:a16="http://schemas.microsoft.com/office/drawing/2014/main" val="2263354367"/>
                  </a:ext>
                </a:extLst>
              </a:tr>
              <a:tr h="184150">
                <a:tc>
                  <a:txBody>
                    <a:bodyPr/>
                    <a:lstStyle/>
                    <a:p>
                      <a:pPr algn="ctr" fontAlgn="b"/>
                      <a:r>
                        <a:rPr lang="es-PE" sz="1100" b="0" i="0" u="none" strike="noStrike">
                          <a:solidFill>
                            <a:srgbClr val="000000"/>
                          </a:solidFill>
                          <a:effectLst/>
                          <a:latin typeface="Calibri" panose="020F0502020204030204" pitchFamily="34" charset="0"/>
                        </a:rPr>
                        <a:t>12</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Absolución de consultas de riesgos y éticas y emisión de reportes</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4.217</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Riesgos</a:t>
                      </a:r>
                    </a:p>
                  </a:txBody>
                  <a:tcPr marL="7620" marR="7620" marT="7620" marB="0" anchor="ctr"/>
                </a:tc>
                <a:extLst>
                  <a:ext uri="{0D108BD9-81ED-4DB2-BD59-A6C34878D82A}">
                    <a16:rowId xmlns:a16="http://schemas.microsoft.com/office/drawing/2014/main" val="1584937885"/>
                  </a:ext>
                </a:extLst>
              </a:tr>
              <a:tr h="184150">
                <a:tc>
                  <a:txBody>
                    <a:bodyPr/>
                    <a:lstStyle/>
                    <a:p>
                      <a:pPr algn="ctr" fontAlgn="b"/>
                      <a:r>
                        <a:rPr lang="es-PE" sz="1100" b="0" i="0" u="none" strike="noStrike">
                          <a:solidFill>
                            <a:srgbClr val="000000"/>
                          </a:solidFill>
                          <a:effectLst/>
                          <a:latin typeface="Calibri" panose="020F0502020204030204" pitchFamily="34" charset="0"/>
                        </a:rPr>
                        <a:t>20</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Fortalecimiento del control interno de la compañía</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4.169</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Riesgos</a:t>
                      </a:r>
                    </a:p>
                  </a:txBody>
                  <a:tcPr marL="7620" marR="7620" marT="7620" marB="0" anchor="ctr"/>
                </a:tc>
                <a:extLst>
                  <a:ext uri="{0D108BD9-81ED-4DB2-BD59-A6C34878D82A}">
                    <a16:rowId xmlns:a16="http://schemas.microsoft.com/office/drawing/2014/main" val="4234752187"/>
                  </a:ext>
                </a:extLst>
              </a:tr>
              <a:tr h="184150">
                <a:tc>
                  <a:txBody>
                    <a:bodyPr/>
                    <a:lstStyle/>
                    <a:p>
                      <a:pPr algn="ctr" fontAlgn="b"/>
                      <a:r>
                        <a:rPr lang="es-PE" sz="1100" b="0" i="0" u="none" strike="noStrike">
                          <a:solidFill>
                            <a:srgbClr val="000000"/>
                          </a:solidFill>
                          <a:effectLst/>
                          <a:latin typeface="Calibri" panose="020F0502020204030204" pitchFamily="34" charset="0"/>
                        </a:rPr>
                        <a:t>25</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Seguimiento de riesgos y planes de acción</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4.097</a:t>
                      </a:r>
                    </a:p>
                  </a:txBody>
                  <a:tcPr marL="7620" marR="7620" marT="7620" marB="0" anchor="ctr"/>
                </a:tc>
                <a:tc>
                  <a:txBody>
                    <a:bodyPr/>
                    <a:lstStyle/>
                    <a:p>
                      <a:pPr algn="ctr" fontAlgn="b"/>
                      <a:r>
                        <a:rPr lang="es-PE" sz="1100" b="0" i="0" u="none" strike="noStrike">
                          <a:solidFill>
                            <a:srgbClr val="000000"/>
                          </a:solidFill>
                          <a:effectLst/>
                          <a:latin typeface="Calibri" panose="020F0502020204030204" pitchFamily="34" charset="0"/>
                        </a:rPr>
                        <a:t>Riesgos</a:t>
                      </a:r>
                    </a:p>
                  </a:txBody>
                  <a:tcPr marL="7620" marR="7620" marT="7620" marB="0" anchor="ctr"/>
                </a:tc>
                <a:extLst>
                  <a:ext uri="{0D108BD9-81ED-4DB2-BD59-A6C34878D82A}">
                    <a16:rowId xmlns:a16="http://schemas.microsoft.com/office/drawing/2014/main" val="2374660923"/>
                  </a:ext>
                </a:extLst>
              </a:tr>
              <a:tr h="184150">
                <a:tc>
                  <a:txBody>
                    <a:bodyPr/>
                    <a:lstStyle/>
                    <a:p>
                      <a:pPr algn="ctr" fontAlgn="b"/>
                      <a:r>
                        <a:rPr lang="es-PE" sz="1100" b="0" i="0" u="none" strike="noStrike">
                          <a:solidFill>
                            <a:srgbClr val="000000"/>
                          </a:solidFill>
                          <a:effectLst/>
                          <a:latin typeface="Calibri" panose="020F0502020204030204" pitchFamily="34" charset="0"/>
                        </a:rPr>
                        <a:t>29</a:t>
                      </a:r>
                    </a:p>
                  </a:txBody>
                  <a:tcPr marL="7620" marR="7620" marT="7620" marB="0" anchor="ctr"/>
                </a:tc>
                <a:tc>
                  <a:txBody>
                    <a:bodyPr/>
                    <a:lstStyle/>
                    <a:p>
                      <a:pPr algn="ctr" fontAlgn="b"/>
                      <a:r>
                        <a:rPr lang="es-ES" sz="1100" b="0" i="0" u="none" strike="noStrike">
                          <a:solidFill>
                            <a:srgbClr val="000000"/>
                          </a:solidFill>
                          <a:effectLst/>
                          <a:latin typeface="Calibri" panose="020F0502020204030204" pitchFamily="34" charset="0"/>
                        </a:rPr>
                        <a:t>Monitoreo y seguimiento a los riesgos (emergentes y de nivel crítico)</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4.068</a:t>
                      </a:r>
                    </a:p>
                  </a:txBody>
                  <a:tcPr marL="7620" marR="7620" marT="7620" marB="0" anchor="ctr"/>
                </a:tc>
                <a:tc>
                  <a:txBody>
                    <a:bodyPr/>
                    <a:lstStyle/>
                    <a:p>
                      <a:pPr algn="ctr" fontAlgn="b"/>
                      <a:r>
                        <a:rPr lang="es-PE" sz="1100" b="0" i="0" u="none" strike="noStrike" dirty="0">
                          <a:solidFill>
                            <a:srgbClr val="000000"/>
                          </a:solidFill>
                          <a:effectLst/>
                          <a:latin typeface="Calibri" panose="020F0502020204030204" pitchFamily="34" charset="0"/>
                        </a:rPr>
                        <a:t>Riesgos</a:t>
                      </a:r>
                    </a:p>
                  </a:txBody>
                  <a:tcPr marL="7620" marR="7620" marT="7620" marB="0" anchor="ctr"/>
                </a:tc>
                <a:extLst>
                  <a:ext uri="{0D108BD9-81ED-4DB2-BD59-A6C34878D82A}">
                    <a16:rowId xmlns:a16="http://schemas.microsoft.com/office/drawing/2014/main" val="3142800022"/>
                  </a:ext>
                </a:extLst>
              </a:tr>
            </a:tbl>
          </a:graphicData>
        </a:graphic>
      </p:graphicFrame>
      <p:graphicFrame>
        <p:nvGraphicFramePr>
          <p:cNvPr id="3" name="Gráfico 2">
            <a:extLst>
              <a:ext uri="{FF2B5EF4-FFF2-40B4-BE49-F238E27FC236}">
                <a16:creationId xmlns:a16="http://schemas.microsoft.com/office/drawing/2014/main" id="{00F9AA90-9FC8-4620-9B31-DF6CCE47EDC8}"/>
              </a:ext>
            </a:extLst>
          </p:cNvPr>
          <p:cNvGraphicFramePr>
            <a:graphicFrameLocks/>
          </p:cNvGraphicFramePr>
          <p:nvPr/>
        </p:nvGraphicFramePr>
        <p:xfrm>
          <a:off x="401240" y="2550889"/>
          <a:ext cx="2083341" cy="197492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Gráfico 3">
            <a:extLst>
              <a:ext uri="{FF2B5EF4-FFF2-40B4-BE49-F238E27FC236}">
                <a16:creationId xmlns:a16="http://schemas.microsoft.com/office/drawing/2014/main" id="{86799001-73AB-435D-8C22-0DE440B22AB5}"/>
              </a:ext>
            </a:extLst>
          </p:cNvPr>
          <p:cNvGraphicFramePr>
            <a:graphicFrameLocks/>
          </p:cNvGraphicFramePr>
          <p:nvPr/>
        </p:nvGraphicFramePr>
        <p:xfrm>
          <a:off x="2576945" y="2550888"/>
          <a:ext cx="3343564" cy="19749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Gráfico 4">
            <a:extLst>
              <a:ext uri="{FF2B5EF4-FFF2-40B4-BE49-F238E27FC236}">
                <a16:creationId xmlns:a16="http://schemas.microsoft.com/office/drawing/2014/main" id="{57DCF93C-86C5-4009-AD6E-549A11E79587}"/>
              </a:ext>
            </a:extLst>
          </p:cNvPr>
          <p:cNvGraphicFramePr>
            <a:graphicFrameLocks/>
          </p:cNvGraphicFramePr>
          <p:nvPr>
            <p:extLst>
              <p:ext uri="{D42A27DB-BD31-4B8C-83A1-F6EECF244321}">
                <p14:modId xmlns:p14="http://schemas.microsoft.com/office/powerpoint/2010/main" val="409182940"/>
              </p:ext>
            </p:extLst>
          </p:nvPr>
        </p:nvGraphicFramePr>
        <p:xfrm>
          <a:off x="401241" y="4590473"/>
          <a:ext cx="5519268" cy="183408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Gráfico 8">
            <a:extLst>
              <a:ext uri="{FF2B5EF4-FFF2-40B4-BE49-F238E27FC236}">
                <a16:creationId xmlns:a16="http://schemas.microsoft.com/office/drawing/2014/main" id="{8785F766-1653-43A4-8D5B-767AA1FBDBA5}"/>
              </a:ext>
            </a:extLst>
          </p:cNvPr>
          <p:cNvGraphicFramePr>
            <a:graphicFrameLocks/>
          </p:cNvGraphicFramePr>
          <p:nvPr/>
        </p:nvGraphicFramePr>
        <p:xfrm>
          <a:off x="6410035" y="3854103"/>
          <a:ext cx="5364896" cy="257045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Gráfico 1">
            <a:extLst>
              <a:ext uri="{FF2B5EF4-FFF2-40B4-BE49-F238E27FC236}">
                <a16:creationId xmlns:a16="http://schemas.microsoft.com/office/drawing/2014/main" id="{87B9CC7F-32A1-4E66-BE65-F3B7E573C87C}"/>
              </a:ext>
            </a:extLst>
          </p:cNvPr>
          <p:cNvGraphicFramePr>
            <a:graphicFrameLocks/>
          </p:cNvGraphicFramePr>
          <p:nvPr>
            <p:extLst>
              <p:ext uri="{D42A27DB-BD31-4B8C-83A1-F6EECF244321}">
                <p14:modId xmlns:p14="http://schemas.microsoft.com/office/powerpoint/2010/main" val="3357978931"/>
              </p:ext>
            </p:extLst>
          </p:nvPr>
        </p:nvGraphicFramePr>
        <p:xfrm>
          <a:off x="6410035" y="1061519"/>
          <a:ext cx="5364895" cy="2717493"/>
        </p:xfrm>
        <a:graphic>
          <a:graphicData uri="http://schemas.openxmlformats.org/drawingml/2006/chart">
            <c:chart xmlns:c="http://schemas.openxmlformats.org/drawingml/2006/chart" xmlns:r="http://schemas.openxmlformats.org/officeDocument/2006/relationships" r:id="rId8"/>
          </a:graphicData>
        </a:graphic>
      </p:graphicFrame>
      <p:sp>
        <p:nvSpPr>
          <p:cNvPr id="27" name="CuadroTexto 26">
            <a:extLst>
              <a:ext uri="{FF2B5EF4-FFF2-40B4-BE49-F238E27FC236}">
                <a16:creationId xmlns:a16="http://schemas.microsoft.com/office/drawing/2014/main" id="{045D98E1-6247-496D-8CCE-EC2FD11FC44C}"/>
              </a:ext>
            </a:extLst>
          </p:cNvPr>
          <p:cNvSpPr txBox="1"/>
          <p:nvPr/>
        </p:nvSpPr>
        <p:spPr>
          <a:xfrm>
            <a:off x="11093229" y="1156422"/>
            <a:ext cx="598241" cy="307777"/>
          </a:xfrm>
          <a:prstGeom prst="rect">
            <a:avLst/>
          </a:prstGeom>
          <a:solidFill>
            <a:srgbClr val="92D050"/>
          </a:solidFill>
        </p:spPr>
        <p:txBody>
          <a:bodyPr wrap="none" rtlCol="0">
            <a:spAutoFit/>
          </a:bodyPr>
          <a:lstStyle/>
          <a:p>
            <a:r>
              <a:rPr lang="es-PE" sz="1400" b="1" dirty="0">
                <a:solidFill>
                  <a:schemeClr val="bg1"/>
                </a:solidFill>
              </a:rPr>
              <a:t>4.167</a:t>
            </a:r>
          </a:p>
        </p:txBody>
      </p:sp>
    </p:spTree>
    <p:extLst>
      <p:ext uri="{BB962C8B-B14F-4D97-AF65-F5344CB8AC3E}">
        <p14:creationId xmlns:p14="http://schemas.microsoft.com/office/powerpoint/2010/main" val="1138960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a:t>
            </a:r>
            <a:r>
              <a:rPr lang="es-MX" sz="2500" b="1" dirty="0" err="1">
                <a:solidFill>
                  <a:srgbClr val="009F43"/>
                </a:solidFill>
                <a:latin typeface="Arial" panose="020B0604020202020204" pitchFamily="34" charset="0"/>
                <a:ea typeface="Verdana" charset="0"/>
                <a:cs typeface="Arial" panose="020B0604020202020204" pitchFamily="34" charset="0"/>
              </a:rPr>
              <a:t>Multiarea</a:t>
            </a:r>
            <a:endParaRPr lang="es-MX" sz="2500" b="1" dirty="0">
              <a:solidFill>
                <a:srgbClr val="009F43"/>
              </a:solidFill>
              <a:latin typeface="Arial" panose="020B0604020202020204" pitchFamily="34" charset="0"/>
              <a:ea typeface="Verdana" charset="0"/>
              <a:cs typeface="Arial" panose="020B0604020202020204" pitchFamily="34" charset="0"/>
            </a:endParaRP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2024 - 02</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graphicFrame>
        <p:nvGraphicFramePr>
          <p:cNvPr id="36" name="Diagrama 35"/>
          <p:cNvGraphicFramePr/>
          <p:nvPr>
            <p:extLst>
              <p:ext uri="{D42A27DB-BD31-4B8C-83A1-F6EECF244321}">
                <p14:modId xmlns:p14="http://schemas.microsoft.com/office/powerpoint/2010/main" val="2656059956"/>
              </p:ext>
            </p:extLst>
          </p:nvPr>
        </p:nvGraphicFramePr>
        <p:xfrm>
          <a:off x="5975927" y="820449"/>
          <a:ext cx="7067435" cy="55918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6" name="Botón de acción: Inicio 65">
            <a:hlinkClick r:id="rId8"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3" name="Título 1">
            <a:extLst>
              <a:ext uri="{FF2B5EF4-FFF2-40B4-BE49-F238E27FC236}">
                <a16:creationId xmlns:a16="http://schemas.microsoft.com/office/drawing/2014/main" id="{26A163E1-989D-4E4A-98F5-E7CB80DA3467}"/>
              </a:ext>
            </a:extLst>
          </p:cNvPr>
          <p:cNvSpPr txBox="1">
            <a:spLocks/>
          </p:cNvSpPr>
          <p:nvPr/>
        </p:nvSpPr>
        <p:spPr>
          <a:xfrm>
            <a:off x="738909" y="4185662"/>
            <a:ext cx="4156364" cy="40599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1500" dirty="0">
                <a:solidFill>
                  <a:srgbClr val="0E6251"/>
                </a:solidFill>
                <a:latin typeface="+mn-lt"/>
                <a:ea typeface="Verdana" charset="0"/>
                <a:cs typeface="Arial" panose="020B0604020202020204" pitchFamily="34" charset="0"/>
              </a:rPr>
              <a:t>Tamaño de muestra: </a:t>
            </a:r>
            <a:r>
              <a:rPr lang="es-MX" sz="1500" b="1" dirty="0">
                <a:solidFill>
                  <a:srgbClr val="0E6251"/>
                </a:solidFill>
                <a:latin typeface="+mn-lt"/>
                <a:ea typeface="Verdana" charset="0"/>
                <a:cs typeface="Arial" panose="020B0604020202020204" pitchFamily="34" charset="0"/>
              </a:rPr>
              <a:t>254 colaboradores</a:t>
            </a:r>
          </a:p>
          <a:p>
            <a:pPr algn="ctr"/>
            <a:r>
              <a:rPr lang="es-ES_tradnl" sz="1500" dirty="0">
                <a:solidFill>
                  <a:srgbClr val="0E6251"/>
                </a:solidFill>
                <a:latin typeface="+mn-lt"/>
                <a:ea typeface="Verdana" charset="0"/>
                <a:cs typeface="Arial" panose="020B0604020202020204" pitchFamily="34" charset="0"/>
              </a:rPr>
              <a:t>Respuestas: </a:t>
            </a:r>
            <a:r>
              <a:rPr lang="es-ES_tradnl" sz="1500" b="1" dirty="0">
                <a:solidFill>
                  <a:srgbClr val="0E6251"/>
                </a:solidFill>
                <a:latin typeface="+mn-lt"/>
                <a:ea typeface="Verdana" charset="0"/>
                <a:cs typeface="Arial" panose="020B0604020202020204" pitchFamily="34" charset="0"/>
              </a:rPr>
              <a:t>172 colaboradores</a:t>
            </a:r>
          </a:p>
        </p:txBody>
      </p:sp>
      <p:grpSp>
        <p:nvGrpSpPr>
          <p:cNvPr id="4" name="Grupo 3">
            <a:extLst>
              <a:ext uri="{FF2B5EF4-FFF2-40B4-BE49-F238E27FC236}">
                <a16:creationId xmlns:a16="http://schemas.microsoft.com/office/drawing/2014/main" id="{803F96D7-6F0D-57BA-F70E-839766CE1805}"/>
              </a:ext>
            </a:extLst>
          </p:cNvPr>
          <p:cNvGrpSpPr/>
          <p:nvPr/>
        </p:nvGrpSpPr>
        <p:grpSpPr>
          <a:xfrm>
            <a:off x="8043413" y="2980823"/>
            <a:ext cx="1105839" cy="1271080"/>
            <a:chOff x="2069433" y="2588"/>
            <a:chExt cx="1105839" cy="1271080"/>
          </a:xfrm>
        </p:grpSpPr>
        <p:sp>
          <p:nvSpPr>
            <p:cNvPr id="5" name="Hexágono 4">
              <a:extLst>
                <a:ext uri="{FF2B5EF4-FFF2-40B4-BE49-F238E27FC236}">
                  <a16:creationId xmlns:a16="http://schemas.microsoft.com/office/drawing/2014/main" id="{8F9C4E84-948C-CF0C-729A-210AF9A40A1F}"/>
                </a:ext>
              </a:extLst>
            </p:cNvPr>
            <p:cNvSpPr/>
            <p:nvPr/>
          </p:nvSpPr>
          <p:spPr>
            <a:xfrm rot="5400000">
              <a:off x="1986813" y="85208"/>
              <a:ext cx="1271080" cy="1105839"/>
            </a:xfrm>
            <a:prstGeom prst="hexagon">
              <a:avLst>
                <a:gd name="adj" fmla="val 25000"/>
                <a:gd name="vf" fmla="val 115470"/>
              </a:avLst>
            </a:prstGeom>
          </p:spPr>
          <p:style>
            <a:lnRef idx="3">
              <a:schemeClr val="accent6">
                <a:shade val="80000"/>
                <a:hueOff val="0"/>
                <a:satOff val="0"/>
                <a:lumOff val="0"/>
                <a:alphaOff val="0"/>
              </a:schemeClr>
            </a:lnRef>
            <a:fillRef idx="1">
              <a:schemeClr val="lt1">
                <a:hueOff val="0"/>
                <a:satOff val="0"/>
                <a:lumOff val="0"/>
                <a:alphaOff val="0"/>
              </a:schemeClr>
            </a:fillRef>
            <a:effectRef idx="1">
              <a:schemeClr val="lt1">
                <a:hueOff val="0"/>
                <a:satOff val="0"/>
                <a:lumOff val="0"/>
                <a:alphaOff val="0"/>
              </a:schemeClr>
            </a:effectRef>
            <a:fontRef idx="minor">
              <a:schemeClr val="dk1">
                <a:hueOff val="0"/>
                <a:satOff val="0"/>
                <a:lumOff val="0"/>
                <a:alphaOff val="0"/>
              </a:schemeClr>
            </a:fontRef>
          </p:style>
          <p:txBody>
            <a:bodyPr/>
            <a:lstStyle/>
            <a:p>
              <a:endParaRPr lang="es-PE"/>
            </a:p>
          </p:txBody>
        </p:sp>
        <p:sp>
          <p:nvSpPr>
            <p:cNvPr id="6" name="Hexágono 4">
              <a:extLst>
                <a:ext uri="{FF2B5EF4-FFF2-40B4-BE49-F238E27FC236}">
                  <a16:creationId xmlns:a16="http://schemas.microsoft.com/office/drawing/2014/main" id="{F11CF5B4-19B5-9A85-7D08-25E1A633FE15}"/>
                </a:ext>
              </a:extLst>
            </p:cNvPr>
            <p:cNvSpPr txBox="1"/>
            <p:nvPr/>
          </p:nvSpPr>
          <p:spPr>
            <a:xfrm>
              <a:off x="2241760" y="200665"/>
              <a:ext cx="761185" cy="87492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r>
                <a:rPr lang="es-ES" sz="1000" dirty="0"/>
                <a:t>Legal</a:t>
              </a:r>
            </a:p>
            <a:p>
              <a:pPr marL="0" lvl="0" indent="0" algn="ctr" defTabSz="444500">
                <a:lnSpc>
                  <a:spcPct val="90000"/>
                </a:lnSpc>
                <a:spcBef>
                  <a:spcPct val="0"/>
                </a:spcBef>
                <a:spcAft>
                  <a:spcPct val="35000"/>
                </a:spcAft>
                <a:buNone/>
              </a:pPr>
              <a:r>
                <a:rPr lang="es-ES" sz="1000" b="1" kern="1200" dirty="0"/>
                <a:t>4.336</a:t>
              </a:r>
            </a:p>
          </p:txBody>
        </p:sp>
      </p:grpSp>
      <p:sp>
        <p:nvSpPr>
          <p:cNvPr id="8" name="Elipse 7">
            <a:extLst>
              <a:ext uri="{FF2B5EF4-FFF2-40B4-BE49-F238E27FC236}">
                <a16:creationId xmlns:a16="http://schemas.microsoft.com/office/drawing/2014/main" id="{89CE884B-50B9-AE6B-7959-610087073E26}"/>
              </a:ext>
            </a:extLst>
          </p:cNvPr>
          <p:cNvSpPr/>
          <p:nvPr/>
        </p:nvSpPr>
        <p:spPr>
          <a:xfrm>
            <a:off x="1314954" y="984160"/>
            <a:ext cx="3011533" cy="3013200"/>
          </a:xfrm>
          <a:prstGeom prst="ellipse">
            <a:avLst/>
          </a:prstGeom>
          <a:solidFill>
            <a:srgbClr val="459F43"/>
          </a:solidFill>
          <a:ln>
            <a:solidFill>
              <a:srgbClr val="459F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3200" dirty="0">
                <a:solidFill>
                  <a:schemeClr val="bg1"/>
                </a:solidFill>
              </a:rPr>
              <a:t>MULTIAREA</a:t>
            </a:r>
            <a:r>
              <a:rPr lang="es-PE" sz="4000" dirty="0">
                <a:solidFill>
                  <a:schemeClr val="bg1"/>
                </a:solidFill>
              </a:rPr>
              <a:t> 4.235</a:t>
            </a:r>
          </a:p>
        </p:txBody>
      </p:sp>
      <p:graphicFrame>
        <p:nvGraphicFramePr>
          <p:cNvPr id="2" name="Gráfico 1">
            <a:extLst>
              <a:ext uri="{FF2B5EF4-FFF2-40B4-BE49-F238E27FC236}">
                <a16:creationId xmlns:a16="http://schemas.microsoft.com/office/drawing/2014/main" id="{00000000-0008-0000-0400-000002000000}"/>
              </a:ext>
            </a:extLst>
          </p:cNvPr>
          <p:cNvGraphicFramePr>
            <a:graphicFrameLocks/>
          </p:cNvGraphicFramePr>
          <p:nvPr>
            <p:extLst>
              <p:ext uri="{D42A27DB-BD31-4B8C-83A1-F6EECF244321}">
                <p14:modId xmlns:p14="http://schemas.microsoft.com/office/powerpoint/2010/main" val="3616029382"/>
              </p:ext>
            </p:extLst>
          </p:nvPr>
        </p:nvGraphicFramePr>
        <p:xfrm>
          <a:off x="370686" y="4626814"/>
          <a:ext cx="5605241" cy="1972585"/>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5385887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a:solidFill>
                  <a:srgbClr val="009F43"/>
                </a:solidFill>
                <a:latin typeface="Arial" panose="020B0604020202020204" pitchFamily="34" charset="0"/>
                <a:ea typeface="Verdana" charset="0"/>
                <a:cs typeface="Arial" panose="020B0604020202020204" pitchFamily="34" charset="0"/>
              </a:rPr>
              <a:t>Satisfacción Riesgos</a:t>
            </a:r>
            <a:endParaRPr lang="es-MX" sz="2500" b="1" dirty="0">
              <a:solidFill>
                <a:srgbClr val="009F43"/>
              </a:solidFill>
              <a:latin typeface="Arial" panose="020B0604020202020204" pitchFamily="34" charset="0"/>
              <a:ea typeface="Verdana" charset="0"/>
              <a:cs typeface="Arial" panose="020B0604020202020204" pitchFamily="34" charset="0"/>
            </a:endParaRP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Comentarios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2" name="Rectángulo 1"/>
          <p:cNvSpPr/>
          <p:nvPr/>
        </p:nvSpPr>
        <p:spPr>
          <a:xfrm>
            <a:off x="370686" y="1061519"/>
            <a:ext cx="10582810" cy="3046988"/>
          </a:xfrm>
          <a:prstGeom prst="rect">
            <a:avLst/>
          </a:prstGeom>
        </p:spPr>
        <p:txBody>
          <a:bodyPr wrap="square">
            <a:spAutoFit/>
          </a:bodyPr>
          <a:lstStyle/>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Agradecida con tu soporte y gestión :)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equipo!!!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 trabajo Hugo!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Bueno</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En el seguimiento de riesgos emergentes se podría mejorar, en mi opinión, con la comunicación en llamada o en persona ante alguna alerta o evento que ocurriese. He visto correos con la intención de avanzar, pero sugiero realizar la comunicación efectiva con los otros medios.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 el equipo de Riesgos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Excelente Trabajo del Área de Riesgos!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Los riesgos deberían verse como un comité  multidisciplinario donde participen las jefaturas de áreas. </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Ninguna</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Seguir con las capacitaciones a todos los colaboradores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Tener mayor injerencia y estar presente en los procesos operativos de planta, de tal forma de conocer y hacer seguimiento a los planes establecidos.</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Todo bien, hay oportunidades de mejora en la comunicación de los riesgos identificados, se debería realizar reuniones mensuales con todas Jefaturas y Gerencias donde se revisen los planes de acción, compromisos, seguimiento, responsabilidades, etc.</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Todo conforme</a:t>
            </a:r>
          </a:p>
          <a:p>
            <a:pPr algn="just"/>
            <a:r>
              <a:rPr lang="es-ES" sz="1200" dirty="0">
                <a:solidFill>
                  <a:schemeClr val="bg1">
                    <a:lumMod val="50000"/>
                  </a:schemeClr>
                </a:solidFill>
                <a:latin typeface="Arial" panose="020B0604020202020204" pitchFamily="34" charset="0"/>
                <a:ea typeface="Verdana" charset="0"/>
                <a:cs typeface="Arial" panose="020B0604020202020204" pitchFamily="34" charset="0"/>
              </a:rPr>
              <a:t>* Veo muy buenas iniciativas, espero se puedan gestionar los planes de acción.</a:t>
            </a:r>
          </a:p>
        </p:txBody>
      </p:sp>
      <p:sp>
        <p:nvSpPr>
          <p:cNvPr id="13" name="Botón de acción: Inicio 12">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15595036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1531138" y="799153"/>
            <a:ext cx="1145853" cy="461665"/>
          </a:xfrm>
          <a:prstGeom prst="rect">
            <a:avLst/>
          </a:prstGeom>
          <a:noFill/>
        </p:spPr>
        <p:txBody>
          <a:bodyPr wrap="square" rtlCol="0">
            <a:spAutoFit/>
          </a:bodyPr>
          <a:lstStyle/>
          <a:p>
            <a:pPr algn="ctr"/>
            <a:r>
              <a:rPr lang="es-PE" sz="1200" b="1" dirty="0">
                <a:latin typeface="Verdana" panose="020B0604030504040204" pitchFamily="34" charset="0"/>
                <a:ea typeface="Verdana" panose="020B0604030504040204" pitchFamily="34" charset="0"/>
                <a:cs typeface="Verdana" panose="020B0604030504040204" pitchFamily="34" charset="0"/>
              </a:rPr>
              <a:t>Lámina final</a:t>
            </a:r>
          </a:p>
        </p:txBody>
      </p:sp>
      <p:pic>
        <p:nvPicPr>
          <p:cNvPr id="4" name="Imagen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446591" y="2016754"/>
            <a:ext cx="3350795" cy="2883305"/>
          </a:xfrm>
          <a:prstGeom prst="rect">
            <a:avLst/>
          </a:prstGeom>
        </p:spPr>
      </p:pic>
    </p:spTree>
    <p:extLst>
      <p:ext uri="{BB962C8B-B14F-4D97-AF65-F5344CB8AC3E}">
        <p14:creationId xmlns:p14="http://schemas.microsoft.com/office/powerpoint/2010/main" val="1983382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áfico 6">
            <a:extLst>
              <a:ext uri="{FF2B5EF4-FFF2-40B4-BE49-F238E27FC236}">
                <a16:creationId xmlns:a16="http://schemas.microsoft.com/office/drawing/2014/main" id="{00000000-0008-0000-0200-000002000000}"/>
              </a:ext>
            </a:extLst>
          </p:cNvPr>
          <p:cNvGraphicFramePr>
            <a:graphicFrameLocks/>
          </p:cNvGraphicFramePr>
          <p:nvPr>
            <p:extLst>
              <p:ext uri="{D42A27DB-BD31-4B8C-83A1-F6EECF244321}">
                <p14:modId xmlns:p14="http://schemas.microsoft.com/office/powerpoint/2010/main" val="1845965570"/>
              </p:ext>
            </p:extLst>
          </p:nvPr>
        </p:nvGraphicFramePr>
        <p:xfrm>
          <a:off x="4891596" y="3826356"/>
          <a:ext cx="6683184" cy="2513484"/>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Multiarea</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503053"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2024 - 02</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3" name="Elipse 2">
            <a:extLst>
              <a:ext uri="{FF2B5EF4-FFF2-40B4-BE49-F238E27FC236}">
                <a16:creationId xmlns:a16="http://schemas.microsoft.com/office/drawing/2014/main" id="{9EB75F1D-1F2A-2FA9-ECEB-F8F0AC9EF799}"/>
              </a:ext>
            </a:extLst>
          </p:cNvPr>
          <p:cNvSpPr/>
          <p:nvPr/>
        </p:nvSpPr>
        <p:spPr>
          <a:xfrm>
            <a:off x="862206" y="2285074"/>
            <a:ext cx="3011533" cy="3013200"/>
          </a:xfrm>
          <a:prstGeom prst="ellipse">
            <a:avLst/>
          </a:prstGeom>
          <a:solidFill>
            <a:srgbClr val="459F43"/>
          </a:solidFill>
          <a:ln>
            <a:solidFill>
              <a:srgbClr val="459F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3200" dirty="0">
                <a:solidFill>
                  <a:schemeClr val="bg1"/>
                </a:solidFill>
              </a:rPr>
              <a:t>MULTIAREA</a:t>
            </a:r>
            <a:r>
              <a:rPr lang="es-PE" sz="4000" dirty="0">
                <a:solidFill>
                  <a:schemeClr val="bg1"/>
                </a:solidFill>
              </a:rPr>
              <a:t> 4.235</a:t>
            </a:r>
          </a:p>
        </p:txBody>
      </p:sp>
      <p:cxnSp>
        <p:nvCxnSpPr>
          <p:cNvPr id="4" name="Conector recto 3">
            <a:extLst>
              <a:ext uri="{FF2B5EF4-FFF2-40B4-BE49-F238E27FC236}">
                <a16:creationId xmlns:a16="http://schemas.microsoft.com/office/drawing/2014/main" id="{21C5C786-5446-6FBD-7255-EE6D3F291127}"/>
              </a:ext>
            </a:extLst>
          </p:cNvPr>
          <p:cNvCxnSpPr>
            <a:cxnSpLocks/>
          </p:cNvCxnSpPr>
          <p:nvPr/>
        </p:nvCxnSpPr>
        <p:spPr>
          <a:xfrm>
            <a:off x="5506928" y="4583984"/>
            <a:ext cx="5808772" cy="0"/>
          </a:xfrm>
          <a:prstGeom prst="line">
            <a:avLst/>
          </a:prstGeom>
          <a:ln w="19050">
            <a:solidFill>
              <a:schemeClr val="accent2"/>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5" name="Gráfico 4">
            <a:extLst>
              <a:ext uri="{FF2B5EF4-FFF2-40B4-BE49-F238E27FC236}">
                <a16:creationId xmlns:a16="http://schemas.microsoft.com/office/drawing/2014/main" id="{00000000-0008-0000-0700-000002000000}"/>
              </a:ext>
            </a:extLst>
          </p:cNvPr>
          <p:cNvGraphicFramePr>
            <a:graphicFrameLocks/>
          </p:cNvGraphicFramePr>
          <p:nvPr>
            <p:extLst>
              <p:ext uri="{D42A27DB-BD31-4B8C-83A1-F6EECF244321}">
                <p14:modId xmlns:p14="http://schemas.microsoft.com/office/powerpoint/2010/main" val="3747706392"/>
              </p:ext>
            </p:extLst>
          </p:nvPr>
        </p:nvGraphicFramePr>
        <p:xfrm>
          <a:off x="4891596" y="990373"/>
          <a:ext cx="6509539" cy="25894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08900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áfico 1">
            <a:extLst>
              <a:ext uri="{FF2B5EF4-FFF2-40B4-BE49-F238E27FC236}">
                <a16:creationId xmlns:a16="http://schemas.microsoft.com/office/drawing/2014/main" id="{00000000-0008-0000-0800-000002000000}"/>
              </a:ext>
            </a:extLst>
          </p:cNvPr>
          <p:cNvGraphicFramePr>
            <a:graphicFrameLocks/>
          </p:cNvGraphicFramePr>
          <p:nvPr>
            <p:extLst>
              <p:ext uri="{D42A27DB-BD31-4B8C-83A1-F6EECF244321}">
                <p14:modId xmlns:p14="http://schemas.microsoft.com/office/powerpoint/2010/main" val="382958758"/>
              </p:ext>
            </p:extLst>
          </p:nvPr>
        </p:nvGraphicFramePr>
        <p:xfrm>
          <a:off x="4983036" y="1668601"/>
          <a:ext cx="6629844" cy="4207317"/>
        </p:xfrm>
        <a:graphic>
          <a:graphicData uri="http://schemas.openxmlformats.org/drawingml/2006/chart">
            <c:chart xmlns:c="http://schemas.openxmlformats.org/drawingml/2006/chart" xmlns:r="http://schemas.openxmlformats.org/officeDocument/2006/relationships" r:id="rId2"/>
          </a:graphicData>
        </a:graphic>
      </p:graphicFrame>
      <p:pic>
        <p:nvPicPr>
          <p:cNvPr id="14"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a:t>
            </a:r>
            <a:r>
              <a:rPr lang="es-MX" sz="2500" b="1" dirty="0" err="1">
                <a:solidFill>
                  <a:srgbClr val="009F43"/>
                </a:solidFill>
                <a:latin typeface="Arial" panose="020B0604020202020204" pitchFamily="34" charset="0"/>
                <a:ea typeface="Verdana" charset="0"/>
                <a:cs typeface="Arial" panose="020B0604020202020204" pitchFamily="34" charset="0"/>
              </a:rPr>
              <a:t>Multiarea</a:t>
            </a:r>
            <a:endParaRPr lang="es-MX" sz="2500" b="1" dirty="0">
              <a:solidFill>
                <a:srgbClr val="009F43"/>
              </a:solidFill>
              <a:latin typeface="Arial" panose="020B0604020202020204" pitchFamily="34" charset="0"/>
              <a:ea typeface="Verdana" charset="0"/>
              <a:cs typeface="Arial" panose="020B0604020202020204" pitchFamily="34" charset="0"/>
            </a:endParaRPr>
          </a:p>
        </p:txBody>
      </p:sp>
      <p:cxnSp>
        <p:nvCxnSpPr>
          <p:cNvPr id="11" name="Conector recto 10"/>
          <p:cNvCxnSpPr>
            <a:cxnSpLocks/>
          </p:cNvCxnSpPr>
          <p:nvPr/>
        </p:nvCxnSpPr>
        <p:spPr>
          <a:xfrm>
            <a:off x="370686" y="677553"/>
            <a:ext cx="1078097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4454879"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Nivel de Confiabilidad 2024-02</a:t>
            </a:r>
          </a:p>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(Respuestas)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graphicFrame>
        <p:nvGraphicFramePr>
          <p:cNvPr id="5" name="Tabla 4">
            <a:extLst>
              <a:ext uri="{FF2B5EF4-FFF2-40B4-BE49-F238E27FC236}">
                <a16:creationId xmlns:a16="http://schemas.microsoft.com/office/drawing/2014/main" id="{457F841A-17C0-D52B-490D-9CB1C1970DF6}"/>
              </a:ext>
            </a:extLst>
          </p:cNvPr>
          <p:cNvGraphicFramePr>
            <a:graphicFrameLocks noGrp="1"/>
          </p:cNvGraphicFramePr>
          <p:nvPr>
            <p:extLst>
              <p:ext uri="{D42A27DB-BD31-4B8C-83A1-F6EECF244321}">
                <p14:modId xmlns:p14="http://schemas.microsoft.com/office/powerpoint/2010/main" val="1951490419"/>
              </p:ext>
            </p:extLst>
          </p:nvPr>
        </p:nvGraphicFramePr>
        <p:xfrm>
          <a:off x="370686" y="1668602"/>
          <a:ext cx="4384728" cy="4207322"/>
        </p:xfrm>
        <a:graphic>
          <a:graphicData uri="http://schemas.openxmlformats.org/drawingml/2006/table">
            <a:tbl>
              <a:tblPr/>
              <a:tblGrid>
                <a:gridCol w="1254159">
                  <a:extLst>
                    <a:ext uri="{9D8B030D-6E8A-4147-A177-3AD203B41FA5}">
                      <a16:colId xmlns:a16="http://schemas.microsoft.com/office/drawing/2014/main" val="4077479458"/>
                    </a:ext>
                  </a:extLst>
                </a:gridCol>
                <a:gridCol w="1510613">
                  <a:extLst>
                    <a:ext uri="{9D8B030D-6E8A-4147-A177-3AD203B41FA5}">
                      <a16:colId xmlns:a16="http://schemas.microsoft.com/office/drawing/2014/main" val="2865746345"/>
                    </a:ext>
                  </a:extLst>
                </a:gridCol>
                <a:gridCol w="809978">
                  <a:extLst>
                    <a:ext uri="{9D8B030D-6E8A-4147-A177-3AD203B41FA5}">
                      <a16:colId xmlns:a16="http://schemas.microsoft.com/office/drawing/2014/main" val="4068048724"/>
                    </a:ext>
                  </a:extLst>
                </a:gridCol>
                <a:gridCol w="809978">
                  <a:extLst>
                    <a:ext uri="{9D8B030D-6E8A-4147-A177-3AD203B41FA5}">
                      <a16:colId xmlns:a16="http://schemas.microsoft.com/office/drawing/2014/main" val="3785632270"/>
                    </a:ext>
                  </a:extLst>
                </a:gridCol>
              </a:tblGrid>
              <a:tr h="197712">
                <a:tc>
                  <a:txBody>
                    <a:bodyPr/>
                    <a:lstStyle/>
                    <a:p>
                      <a:pPr algn="ctr" fontAlgn="b"/>
                      <a:r>
                        <a:rPr lang="es-PE" sz="1100" b="1" i="0" u="none" strike="noStrike" dirty="0">
                          <a:solidFill>
                            <a:srgbClr val="FFFFFF"/>
                          </a:solidFill>
                          <a:effectLst/>
                          <a:latin typeface="Calibri" panose="020F0502020204030204" pitchFamily="34" charset="0"/>
                        </a:rPr>
                        <a:t>Área</a:t>
                      </a:r>
                    </a:p>
                  </a:txBody>
                  <a:tcPr marL="7594" marR="7594" marT="7594"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b"/>
                      <a:r>
                        <a:rPr lang="es-PE" sz="1100" b="1" i="0" u="none" strike="noStrike" dirty="0">
                          <a:solidFill>
                            <a:srgbClr val="FFFFFF"/>
                          </a:solidFill>
                          <a:effectLst/>
                          <a:latin typeface="Calibri" panose="020F0502020204030204" pitchFamily="34" charset="0"/>
                        </a:rPr>
                        <a:t>Estatus</a:t>
                      </a:r>
                    </a:p>
                  </a:txBody>
                  <a:tcPr marL="7594" marR="7594" marT="7594"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b"/>
                      <a:r>
                        <a:rPr lang="es-PE" sz="1100" b="1" i="0" u="none" strike="noStrike">
                          <a:solidFill>
                            <a:srgbClr val="FFFFFF"/>
                          </a:solidFill>
                          <a:effectLst/>
                          <a:latin typeface="Calibri" panose="020F0502020204030204" pitchFamily="34" charset="0"/>
                        </a:rPr>
                        <a:t>N° </a:t>
                      </a:r>
                    </a:p>
                  </a:txBody>
                  <a:tcPr marL="7594" marR="7594" marT="7594"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b"/>
                      <a:r>
                        <a:rPr lang="es-PE" sz="1100" b="1" i="0" u="none" strike="noStrike" dirty="0">
                          <a:solidFill>
                            <a:srgbClr val="FFFFFF"/>
                          </a:solidFill>
                          <a:effectLst/>
                          <a:latin typeface="Calibri" panose="020F0502020204030204" pitchFamily="34" charset="0"/>
                        </a:rPr>
                        <a:t>% Respuestas</a:t>
                      </a:r>
                    </a:p>
                  </a:txBody>
                  <a:tcPr marL="7594" marR="7594" marT="7594" marB="0" anchor="ctr">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209369062"/>
                  </a:ext>
                </a:extLst>
              </a:tr>
              <a:tr h="182255">
                <a:tc>
                  <a:txBody>
                    <a:bodyPr/>
                    <a:lstStyle/>
                    <a:p>
                      <a:pPr algn="l" rtl="0" fontAlgn="ctr"/>
                      <a:r>
                        <a:rPr lang="es-PE" sz="1100" b="0" i="0" u="none" strike="noStrike" dirty="0">
                          <a:solidFill>
                            <a:srgbClr val="000000"/>
                          </a:solidFill>
                          <a:effectLst/>
                          <a:latin typeface="Calibri" panose="020F0502020204030204" pitchFamily="34" charset="0"/>
                        </a:rPr>
                        <a:t>TI y Sistemas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98%</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724367161"/>
                  </a:ext>
                </a:extLst>
              </a:tr>
              <a:tr h="182255">
                <a:tc>
                  <a:txBody>
                    <a:bodyPr/>
                    <a:lstStyle/>
                    <a:p>
                      <a:pPr algn="l" rtl="0" fontAlgn="ctr"/>
                      <a:r>
                        <a:rPr lang="es-PE" sz="1100" b="1" i="0" u="none" strike="noStrike">
                          <a:solidFill>
                            <a:srgbClr val="000000"/>
                          </a:solidFill>
                          <a:effectLst/>
                          <a:latin typeface="Calibri" panose="020F0502020204030204" pitchFamily="34" charset="0"/>
                        </a:rPr>
                        <a:t>TI y Sistemas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125</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33361357"/>
                  </a:ext>
                </a:extLst>
              </a:tr>
              <a:tr h="182255">
                <a:tc>
                  <a:txBody>
                    <a:bodyPr/>
                    <a:lstStyle/>
                    <a:p>
                      <a:pPr algn="l" rtl="0" fontAlgn="ctr"/>
                      <a:r>
                        <a:rPr lang="es-PE" sz="1100" b="0" i="0" u="none" strike="noStrike">
                          <a:solidFill>
                            <a:srgbClr val="000000"/>
                          </a:solidFill>
                          <a:effectLst/>
                          <a:latin typeface="Calibri" panose="020F0502020204030204" pitchFamily="34" charset="0"/>
                        </a:rPr>
                        <a:t>SIG</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38</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61%</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817362949"/>
                  </a:ext>
                </a:extLst>
              </a:tr>
              <a:tr h="182255">
                <a:tc>
                  <a:txBody>
                    <a:bodyPr/>
                    <a:lstStyle/>
                    <a:p>
                      <a:pPr algn="l" rtl="0" fontAlgn="ctr"/>
                      <a:r>
                        <a:rPr lang="es-PE" sz="1100" b="1" i="0" u="none" strike="noStrike">
                          <a:solidFill>
                            <a:srgbClr val="000000"/>
                          </a:solidFill>
                          <a:effectLst/>
                          <a:latin typeface="Calibri" panose="020F0502020204030204" pitchFamily="34" charset="0"/>
                        </a:rPr>
                        <a:t>SIG</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59</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1300815638"/>
                  </a:ext>
                </a:extLst>
              </a:tr>
              <a:tr h="182255">
                <a:tc>
                  <a:txBody>
                    <a:bodyPr/>
                    <a:lstStyle/>
                    <a:p>
                      <a:pPr algn="l" rtl="0" fontAlgn="ctr"/>
                      <a:r>
                        <a:rPr lang="es-PE" sz="1100" b="0" i="0" u="none" strike="noStrike">
                          <a:solidFill>
                            <a:srgbClr val="000000"/>
                          </a:solidFill>
                          <a:effectLst/>
                          <a:latin typeface="Calibri" panose="020F0502020204030204" pitchFamily="34" charset="0"/>
                        </a:rPr>
                        <a:t>Finanzas y Tesorería</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5</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879296093"/>
                  </a:ext>
                </a:extLst>
              </a:tr>
              <a:tr h="182255">
                <a:tc>
                  <a:txBody>
                    <a:bodyPr/>
                    <a:lstStyle/>
                    <a:p>
                      <a:pPr algn="l" rtl="0" fontAlgn="ctr"/>
                      <a:r>
                        <a:rPr lang="es-PE" sz="1100" b="1" i="0" u="none" strike="noStrike">
                          <a:solidFill>
                            <a:srgbClr val="000000"/>
                          </a:solidFill>
                          <a:effectLst/>
                          <a:latin typeface="Calibri" panose="020F0502020204030204" pitchFamily="34" charset="0"/>
                        </a:rPr>
                        <a:t>Finanzas y Tesorería</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65</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1475835873"/>
                  </a:ext>
                </a:extLst>
              </a:tr>
              <a:tr h="182255">
                <a:tc>
                  <a:txBody>
                    <a:bodyPr/>
                    <a:lstStyle/>
                    <a:p>
                      <a:pPr algn="l" rtl="0" fontAlgn="ctr"/>
                      <a:r>
                        <a:rPr lang="es-PE" sz="1100" b="0" i="0" u="none" strike="noStrike">
                          <a:solidFill>
                            <a:srgbClr val="000000"/>
                          </a:solidFill>
                          <a:effectLst/>
                          <a:latin typeface="Calibri" panose="020F0502020204030204" pitchFamily="34" charset="0"/>
                        </a:rPr>
                        <a:t>Seguridad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19</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74%</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245095551"/>
                  </a:ext>
                </a:extLst>
              </a:tr>
              <a:tr h="182255">
                <a:tc>
                  <a:txBody>
                    <a:bodyPr/>
                    <a:lstStyle/>
                    <a:p>
                      <a:pPr algn="l" rtl="0" fontAlgn="ctr"/>
                      <a:r>
                        <a:rPr lang="es-PE" sz="1100" b="1" i="0" u="none" strike="noStrike">
                          <a:solidFill>
                            <a:srgbClr val="000000"/>
                          </a:solidFill>
                          <a:effectLst/>
                          <a:latin typeface="Calibri" panose="020F0502020204030204" pitchFamily="34" charset="0"/>
                        </a:rPr>
                        <a:t>Seguridad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54</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2767112771"/>
                  </a:ext>
                </a:extLst>
              </a:tr>
              <a:tr h="182255">
                <a:tc>
                  <a:txBody>
                    <a:bodyPr/>
                    <a:lstStyle/>
                    <a:p>
                      <a:pPr algn="l" rtl="0" fontAlgn="ctr"/>
                      <a:r>
                        <a:rPr lang="es-PE" sz="1100" b="0" i="0" u="none" strike="noStrike">
                          <a:solidFill>
                            <a:srgbClr val="000000"/>
                          </a:solidFill>
                          <a:effectLst/>
                          <a:latin typeface="Calibri" panose="020F0502020204030204" pitchFamily="34" charset="0"/>
                        </a:rPr>
                        <a:t>Legal</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10</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81%</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512709791"/>
                  </a:ext>
                </a:extLst>
              </a:tr>
              <a:tr h="182255">
                <a:tc>
                  <a:txBody>
                    <a:bodyPr/>
                    <a:lstStyle/>
                    <a:p>
                      <a:pPr algn="l" rtl="0" fontAlgn="ctr"/>
                      <a:r>
                        <a:rPr lang="es-PE" sz="1100" b="1" i="0" u="none" strike="noStrike">
                          <a:solidFill>
                            <a:srgbClr val="000000"/>
                          </a:solidFill>
                          <a:effectLst/>
                          <a:latin typeface="Calibri" panose="020F0502020204030204" pitchFamily="34" charset="0"/>
                        </a:rPr>
                        <a:t>Legal</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44</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2851188399"/>
                  </a:ext>
                </a:extLst>
              </a:tr>
              <a:tr h="182255">
                <a:tc>
                  <a:txBody>
                    <a:bodyPr/>
                    <a:lstStyle/>
                    <a:p>
                      <a:pPr algn="l" rtl="0" fontAlgn="ctr"/>
                      <a:r>
                        <a:rPr lang="es-PE" sz="1100" b="0" i="0" u="none" strike="noStrike">
                          <a:solidFill>
                            <a:srgbClr val="000000"/>
                          </a:solidFill>
                          <a:effectLst/>
                          <a:latin typeface="Calibri" panose="020F0502020204030204" pitchFamily="34" charset="0"/>
                        </a:rPr>
                        <a:t>Calidad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21</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70%</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141631257"/>
                  </a:ext>
                </a:extLst>
              </a:tr>
              <a:tr h="182255">
                <a:tc>
                  <a:txBody>
                    <a:bodyPr/>
                    <a:lstStyle/>
                    <a:p>
                      <a:pPr algn="l" rtl="0" fontAlgn="ctr"/>
                      <a:r>
                        <a:rPr lang="es-PE" sz="1100" b="1" i="0" u="none" strike="noStrike">
                          <a:solidFill>
                            <a:srgbClr val="000000"/>
                          </a:solidFill>
                          <a:effectLst/>
                          <a:latin typeface="Calibri" panose="020F0502020204030204" pitchFamily="34" charset="0"/>
                        </a:rPr>
                        <a:t>Calidad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49</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3772707341"/>
                  </a:ext>
                </a:extLst>
              </a:tr>
              <a:tr h="182255">
                <a:tc>
                  <a:txBody>
                    <a:bodyPr/>
                    <a:lstStyle/>
                    <a:p>
                      <a:pPr algn="l" rtl="0" fontAlgn="ctr"/>
                      <a:r>
                        <a:rPr lang="es-PE" sz="1100" b="0" i="0" u="none" strike="noStrike">
                          <a:solidFill>
                            <a:srgbClr val="000000"/>
                          </a:solidFill>
                          <a:effectLst/>
                          <a:latin typeface="Calibri" panose="020F0502020204030204" pitchFamily="34" charset="0"/>
                        </a:rPr>
                        <a:t>Administración</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8</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92%</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72921066"/>
                  </a:ext>
                </a:extLst>
              </a:tr>
              <a:tr h="182255">
                <a:tc>
                  <a:txBody>
                    <a:bodyPr/>
                    <a:lstStyle/>
                    <a:p>
                      <a:pPr algn="l" rtl="0" fontAlgn="ctr"/>
                      <a:r>
                        <a:rPr lang="es-PE" sz="1100" b="1" i="0" u="none" strike="noStrike">
                          <a:solidFill>
                            <a:srgbClr val="000000"/>
                          </a:solidFill>
                          <a:effectLst/>
                          <a:latin typeface="Calibri" panose="020F0502020204030204" pitchFamily="34" charset="0"/>
                        </a:rPr>
                        <a:t>Administración</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97</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3480437034"/>
                  </a:ext>
                </a:extLst>
              </a:tr>
              <a:tr h="182255">
                <a:tc>
                  <a:txBody>
                    <a:bodyPr/>
                    <a:lstStyle/>
                    <a:p>
                      <a:pPr algn="l" rtl="0" fontAlgn="ctr"/>
                      <a:r>
                        <a:rPr lang="es-PE" sz="1100" b="0" i="0" u="none" strike="noStrike">
                          <a:solidFill>
                            <a:srgbClr val="000000"/>
                          </a:solidFill>
                          <a:effectLst/>
                          <a:latin typeface="Calibri" panose="020F0502020204030204" pitchFamily="34" charset="0"/>
                        </a:rPr>
                        <a:t>Contabilidad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97%</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72414403"/>
                  </a:ext>
                </a:extLst>
              </a:tr>
              <a:tr h="182255">
                <a:tc>
                  <a:txBody>
                    <a:bodyPr/>
                    <a:lstStyle/>
                    <a:p>
                      <a:pPr algn="l" rtl="0" fontAlgn="ctr"/>
                      <a:r>
                        <a:rPr lang="es-PE" sz="1100" b="1" i="0" u="none" strike="noStrike">
                          <a:solidFill>
                            <a:srgbClr val="000000"/>
                          </a:solidFill>
                          <a:effectLst/>
                          <a:latin typeface="Calibri" panose="020F0502020204030204" pitchFamily="34" charset="0"/>
                        </a:rPr>
                        <a:t>Contabilidad</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90</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3617878188"/>
                  </a:ext>
                </a:extLst>
              </a:tr>
              <a:tr h="182255">
                <a:tc>
                  <a:txBody>
                    <a:bodyPr/>
                    <a:lstStyle/>
                    <a:p>
                      <a:pPr algn="l" rtl="0" fontAlgn="ctr"/>
                      <a:r>
                        <a:rPr lang="es-PE" sz="1100" b="0" i="0" u="none" strike="noStrike">
                          <a:solidFill>
                            <a:srgbClr val="000000"/>
                          </a:solidFill>
                          <a:effectLst/>
                          <a:latin typeface="Calibri" panose="020F0502020204030204" pitchFamily="34" charset="0"/>
                        </a:rPr>
                        <a:t>Control de Gestión</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12</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89%</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389960276"/>
                  </a:ext>
                </a:extLst>
              </a:tr>
              <a:tr h="182255">
                <a:tc>
                  <a:txBody>
                    <a:bodyPr/>
                    <a:lstStyle/>
                    <a:p>
                      <a:pPr algn="l" rtl="0" fontAlgn="ctr"/>
                      <a:r>
                        <a:rPr lang="es-PE" sz="1100" b="1" i="0" u="none" strike="noStrike">
                          <a:solidFill>
                            <a:srgbClr val="000000"/>
                          </a:solidFill>
                          <a:effectLst/>
                          <a:latin typeface="Calibri" panose="020F0502020204030204" pitchFamily="34" charset="0"/>
                        </a:rPr>
                        <a:t>Control de Gestión</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93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1402295161"/>
                  </a:ext>
                </a:extLst>
              </a:tr>
              <a:tr h="182255">
                <a:tc>
                  <a:txBody>
                    <a:bodyPr/>
                    <a:lstStyle/>
                    <a:p>
                      <a:pPr algn="l" rtl="0" fontAlgn="ctr"/>
                      <a:r>
                        <a:rPr lang="es-PE" sz="1100" b="0" i="0" u="none" strike="noStrike">
                          <a:solidFill>
                            <a:srgbClr val="000000"/>
                          </a:solidFill>
                          <a:effectLst/>
                          <a:latin typeface="Calibri" panose="020F0502020204030204" pitchFamily="34" charset="0"/>
                        </a:rPr>
                        <a:t>Compras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18</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77%</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4253114711"/>
                  </a:ext>
                </a:extLst>
              </a:tr>
              <a:tr h="182255">
                <a:tc>
                  <a:txBody>
                    <a:bodyPr/>
                    <a:lstStyle/>
                    <a:p>
                      <a:pPr algn="l" rtl="0" fontAlgn="ctr"/>
                      <a:r>
                        <a:rPr lang="es-PE" sz="1100" b="1" i="0" u="none" strike="noStrike">
                          <a:solidFill>
                            <a:srgbClr val="000000"/>
                          </a:solidFill>
                          <a:effectLst/>
                          <a:latin typeface="Calibri" panose="020F0502020204030204" pitchFamily="34" charset="0"/>
                        </a:rPr>
                        <a:t>Compras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a:solidFill>
                            <a:srgbClr val="000000"/>
                          </a:solidFill>
                          <a:effectLst/>
                          <a:latin typeface="Calibri" panose="020F0502020204030204" pitchFamily="34" charset="0"/>
                        </a:rPr>
                        <a:t>61</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1091440918"/>
                  </a:ext>
                </a:extLst>
              </a:tr>
              <a:tr h="182255">
                <a:tc>
                  <a:txBody>
                    <a:bodyPr/>
                    <a:lstStyle/>
                    <a:p>
                      <a:pPr algn="l" rtl="0" fontAlgn="ctr"/>
                      <a:r>
                        <a:rPr lang="es-PE" sz="1100" b="0" i="0" u="none" strike="noStrike">
                          <a:solidFill>
                            <a:srgbClr val="000000"/>
                          </a:solidFill>
                          <a:effectLst/>
                          <a:latin typeface="Calibri" panose="020F0502020204030204" pitchFamily="34" charset="0"/>
                        </a:rPr>
                        <a:t>Riesgos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rtl="0" fontAlgn="ctr"/>
                      <a:r>
                        <a:rPr lang="es-PE" sz="1100" b="0" i="0" u="none" strike="noStrike">
                          <a:solidFill>
                            <a:srgbClr val="000000"/>
                          </a:solidFill>
                          <a:effectLst/>
                          <a:latin typeface="Calibri" panose="020F0502020204030204" pitchFamily="34" charset="0"/>
                        </a:rPr>
                        <a:t>No 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rtl="0" fontAlgn="ctr"/>
                      <a:r>
                        <a:rPr lang="es-PE" sz="1100" b="0" i="0" u="none" strike="noStrike">
                          <a:solidFill>
                            <a:srgbClr val="000000"/>
                          </a:solidFill>
                          <a:effectLst/>
                          <a:latin typeface="Calibri" panose="020F0502020204030204" pitchFamily="34" charset="0"/>
                        </a:rPr>
                        <a:t>5</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rowSpan="2">
                  <a:txBody>
                    <a:bodyPr/>
                    <a:lstStyle/>
                    <a:p>
                      <a:pPr algn="ctr" rtl="0" fontAlgn="ctr"/>
                      <a:r>
                        <a:rPr lang="es-PE" sz="1100" b="0" i="0" u="none" strike="noStrike">
                          <a:solidFill>
                            <a:srgbClr val="000000"/>
                          </a:solidFill>
                          <a:effectLst/>
                          <a:latin typeface="Calibri" panose="020F0502020204030204" pitchFamily="34" charset="0"/>
                        </a:rPr>
                        <a:t>94%</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597522649"/>
                  </a:ext>
                </a:extLst>
              </a:tr>
              <a:tr h="182255">
                <a:tc>
                  <a:txBody>
                    <a:bodyPr/>
                    <a:lstStyle/>
                    <a:p>
                      <a:pPr algn="l" rtl="0" fontAlgn="ctr"/>
                      <a:r>
                        <a:rPr lang="es-PE" sz="1100" b="1" i="0" u="none" strike="noStrike">
                          <a:solidFill>
                            <a:srgbClr val="000000"/>
                          </a:solidFill>
                          <a:effectLst/>
                          <a:latin typeface="Calibri" panose="020F0502020204030204" pitchFamily="34" charset="0"/>
                        </a:rPr>
                        <a:t>Riesgos</a:t>
                      </a:r>
                    </a:p>
                  </a:txBody>
                  <a:tcPr marL="7620" marR="7620" marT="7620" marB="0" anchor="ctr">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rtl="0" fontAlgn="ctr"/>
                      <a:r>
                        <a:rPr lang="es-PE" sz="1100" b="1" i="0" u="none" strike="noStrike">
                          <a:solidFill>
                            <a:srgbClr val="000000"/>
                          </a:solidFill>
                          <a:effectLst/>
                          <a:latin typeface="Calibri" panose="020F0502020204030204" pitchFamily="34" charset="0"/>
                        </a:rPr>
                        <a:t>Completaron encuesta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rtl="0" fontAlgn="ctr"/>
                      <a:r>
                        <a:rPr lang="es-PE" sz="1100" b="1" i="0" u="none" strike="noStrike" dirty="0">
                          <a:solidFill>
                            <a:srgbClr val="000000"/>
                          </a:solidFill>
                          <a:effectLst/>
                          <a:latin typeface="Calibri" panose="020F0502020204030204" pitchFamily="34" charset="0"/>
                        </a:rPr>
                        <a:t>73</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vMerge="1">
                  <a:txBody>
                    <a:bodyPr/>
                    <a:lstStyle/>
                    <a:p>
                      <a:endParaRPr lang="es-PE"/>
                    </a:p>
                  </a:txBody>
                  <a:tcPr/>
                </a:tc>
                <a:extLst>
                  <a:ext uri="{0D108BD9-81ED-4DB2-BD59-A6C34878D82A}">
                    <a16:rowId xmlns:a16="http://schemas.microsoft.com/office/drawing/2014/main" val="650192964"/>
                  </a:ext>
                </a:extLst>
              </a:tr>
            </a:tbl>
          </a:graphicData>
        </a:graphic>
      </p:graphicFrame>
      <p:cxnSp>
        <p:nvCxnSpPr>
          <p:cNvPr id="3" name="Conector recto 2">
            <a:extLst>
              <a:ext uri="{FF2B5EF4-FFF2-40B4-BE49-F238E27FC236}">
                <a16:creationId xmlns:a16="http://schemas.microsoft.com/office/drawing/2014/main" id="{49D26A2F-5EE1-5459-21CE-7A0135989C74}"/>
              </a:ext>
            </a:extLst>
          </p:cNvPr>
          <p:cNvCxnSpPr>
            <a:cxnSpLocks/>
          </p:cNvCxnSpPr>
          <p:nvPr/>
        </p:nvCxnSpPr>
        <p:spPr>
          <a:xfrm>
            <a:off x="5424256" y="3613212"/>
            <a:ext cx="5998124"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8228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Resultado de imagen para post it"/>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858324" y="0"/>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0" name="Título 1"/>
          <p:cNvSpPr txBox="1">
            <a:spLocks/>
          </p:cNvSpPr>
          <p:nvPr/>
        </p:nvSpPr>
        <p:spPr>
          <a:xfrm>
            <a:off x="269086" y="222375"/>
            <a:ext cx="10602114" cy="40069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500" b="1" dirty="0">
                <a:solidFill>
                  <a:srgbClr val="009F43"/>
                </a:solidFill>
                <a:latin typeface="Arial" panose="020B0604020202020204" pitchFamily="34" charset="0"/>
                <a:ea typeface="Verdana" charset="0"/>
                <a:cs typeface="Arial" panose="020B0604020202020204" pitchFamily="34" charset="0"/>
              </a:rPr>
              <a:t>Satisfacción a nivel Multiarea</a:t>
            </a:r>
          </a:p>
        </p:txBody>
      </p:sp>
      <p:cxnSp>
        <p:nvCxnSpPr>
          <p:cNvPr id="11" name="Conector recto 10"/>
          <p:cNvCxnSpPr/>
          <p:nvPr/>
        </p:nvCxnSpPr>
        <p:spPr>
          <a:xfrm>
            <a:off x="370686" y="677553"/>
            <a:ext cx="10500514"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12" name="Título 1"/>
          <p:cNvSpPr txBox="1">
            <a:spLocks/>
          </p:cNvSpPr>
          <p:nvPr/>
        </p:nvSpPr>
        <p:spPr>
          <a:xfrm>
            <a:off x="370686" y="797037"/>
            <a:ext cx="3710426" cy="2644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_tradnl" sz="1500" b="1" dirty="0">
                <a:solidFill>
                  <a:schemeClr val="bg1">
                    <a:lumMod val="50000"/>
                  </a:schemeClr>
                </a:solidFill>
                <a:latin typeface="Arial" panose="020B0604020202020204" pitchFamily="34" charset="0"/>
                <a:ea typeface="Verdana" charset="0"/>
                <a:cs typeface="Arial" panose="020B0604020202020204" pitchFamily="34" charset="0"/>
              </a:rPr>
              <a:t>Histórico Satisfacción Multiarea/Áreas</a:t>
            </a:r>
          </a:p>
        </p:txBody>
      </p:sp>
      <p:sp>
        <p:nvSpPr>
          <p:cNvPr id="17" name="CuadroTexto 16"/>
          <p:cNvSpPr txBox="1"/>
          <p:nvPr/>
        </p:nvSpPr>
        <p:spPr>
          <a:xfrm>
            <a:off x="-1940620" y="1949433"/>
            <a:ext cx="1800224" cy="1200329"/>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(25)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Texto: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(18)</a:t>
            </a:r>
          </a:p>
        </p:txBody>
      </p:sp>
      <p:sp>
        <p:nvSpPr>
          <p:cNvPr id="18" name="CuadroTexto 17"/>
          <p:cNvSpPr txBox="1"/>
          <p:nvPr/>
        </p:nvSpPr>
        <p:spPr>
          <a:xfrm>
            <a:off x="-1584757" y="602425"/>
            <a:ext cx="1202029" cy="707886"/>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general. Para el desarrollo de temas.</a:t>
            </a:r>
          </a:p>
        </p:txBody>
      </p:sp>
      <p:sp>
        <p:nvSpPr>
          <p:cNvPr id="66" name="Botón de acción: Inicio 65">
            <a:hlinkClick r:id="rId3"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cxnSp>
        <p:nvCxnSpPr>
          <p:cNvPr id="3" name="Conector recto 2">
            <a:extLst>
              <a:ext uri="{FF2B5EF4-FFF2-40B4-BE49-F238E27FC236}">
                <a16:creationId xmlns:a16="http://schemas.microsoft.com/office/drawing/2014/main" id="{06E92757-E9C8-95B4-13E2-28C8FBB3D437}"/>
              </a:ext>
            </a:extLst>
          </p:cNvPr>
          <p:cNvCxnSpPr>
            <a:cxnSpLocks/>
          </p:cNvCxnSpPr>
          <p:nvPr/>
        </p:nvCxnSpPr>
        <p:spPr>
          <a:xfrm>
            <a:off x="4820574" y="2015232"/>
            <a:ext cx="6720397"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6" name="Gráfico 5">
            <a:extLst>
              <a:ext uri="{FF2B5EF4-FFF2-40B4-BE49-F238E27FC236}">
                <a16:creationId xmlns:a16="http://schemas.microsoft.com/office/drawing/2014/main" id="{00000000-0008-0000-0A00-000004000000}"/>
              </a:ext>
            </a:extLst>
          </p:cNvPr>
          <p:cNvGraphicFramePr>
            <a:graphicFrameLocks/>
          </p:cNvGraphicFramePr>
          <p:nvPr>
            <p:extLst>
              <p:ext uri="{D42A27DB-BD31-4B8C-83A1-F6EECF244321}">
                <p14:modId xmlns:p14="http://schemas.microsoft.com/office/powerpoint/2010/main" val="1441137626"/>
              </p:ext>
            </p:extLst>
          </p:nvPr>
        </p:nvGraphicFramePr>
        <p:xfrm>
          <a:off x="332136" y="1181002"/>
          <a:ext cx="3924824" cy="142472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Gráfico 6">
            <a:extLst>
              <a:ext uri="{FF2B5EF4-FFF2-40B4-BE49-F238E27FC236}">
                <a16:creationId xmlns:a16="http://schemas.microsoft.com/office/drawing/2014/main" id="{00000000-0008-0000-0A00-000006000000}"/>
              </a:ext>
            </a:extLst>
          </p:cNvPr>
          <p:cNvGraphicFramePr>
            <a:graphicFrameLocks/>
          </p:cNvGraphicFramePr>
          <p:nvPr>
            <p:extLst>
              <p:ext uri="{D42A27DB-BD31-4B8C-83A1-F6EECF244321}">
                <p14:modId xmlns:p14="http://schemas.microsoft.com/office/powerpoint/2010/main" val="210576561"/>
              </p:ext>
            </p:extLst>
          </p:nvPr>
        </p:nvGraphicFramePr>
        <p:xfrm>
          <a:off x="311349" y="2725209"/>
          <a:ext cx="3924824" cy="158115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9" name="Gráfico 8">
            <a:extLst>
              <a:ext uri="{FF2B5EF4-FFF2-40B4-BE49-F238E27FC236}">
                <a16:creationId xmlns:a16="http://schemas.microsoft.com/office/drawing/2014/main" id="{00000000-0008-0000-0A00-000002000000}"/>
              </a:ext>
            </a:extLst>
          </p:cNvPr>
          <p:cNvGraphicFramePr>
            <a:graphicFrameLocks/>
          </p:cNvGraphicFramePr>
          <p:nvPr>
            <p:extLst>
              <p:ext uri="{D42A27DB-BD31-4B8C-83A1-F6EECF244321}">
                <p14:modId xmlns:p14="http://schemas.microsoft.com/office/powerpoint/2010/main" val="1132163933"/>
              </p:ext>
            </p:extLst>
          </p:nvPr>
        </p:nvGraphicFramePr>
        <p:xfrm>
          <a:off x="4391233" y="929278"/>
          <a:ext cx="7295942" cy="343526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Tabla 12">
            <a:extLst>
              <a:ext uri="{FF2B5EF4-FFF2-40B4-BE49-F238E27FC236}">
                <a16:creationId xmlns:a16="http://schemas.microsoft.com/office/drawing/2014/main" id="{064D2BF4-D6CC-4635-D612-FFBAC81F9A6C}"/>
              </a:ext>
            </a:extLst>
          </p:cNvPr>
          <p:cNvGraphicFramePr>
            <a:graphicFrameLocks noGrp="1"/>
          </p:cNvGraphicFramePr>
          <p:nvPr>
            <p:extLst>
              <p:ext uri="{D42A27DB-BD31-4B8C-83A1-F6EECF244321}">
                <p14:modId xmlns:p14="http://schemas.microsoft.com/office/powerpoint/2010/main" val="1628125792"/>
              </p:ext>
            </p:extLst>
          </p:nvPr>
        </p:nvGraphicFramePr>
        <p:xfrm>
          <a:off x="838200" y="4539083"/>
          <a:ext cx="10515600" cy="1958840"/>
        </p:xfrm>
        <a:graphic>
          <a:graphicData uri="http://schemas.openxmlformats.org/drawingml/2006/table">
            <a:tbl>
              <a:tblPr firstRow="1">
                <a:tableStyleId>{FABFCF23-3B69-468F-B69F-88F6DE6A72F2}</a:tableStyleId>
              </a:tblPr>
              <a:tblGrid>
                <a:gridCol w="712532">
                  <a:extLst>
                    <a:ext uri="{9D8B030D-6E8A-4147-A177-3AD203B41FA5}">
                      <a16:colId xmlns:a16="http://schemas.microsoft.com/office/drawing/2014/main" val="2719065447"/>
                    </a:ext>
                  </a:extLst>
                </a:gridCol>
                <a:gridCol w="838950">
                  <a:extLst>
                    <a:ext uri="{9D8B030D-6E8A-4147-A177-3AD203B41FA5}">
                      <a16:colId xmlns:a16="http://schemas.microsoft.com/office/drawing/2014/main" val="2122718961"/>
                    </a:ext>
                  </a:extLst>
                </a:gridCol>
                <a:gridCol w="1160738">
                  <a:extLst>
                    <a:ext uri="{9D8B030D-6E8A-4147-A177-3AD203B41FA5}">
                      <a16:colId xmlns:a16="http://schemas.microsoft.com/office/drawing/2014/main" val="124387722"/>
                    </a:ext>
                  </a:extLst>
                </a:gridCol>
                <a:gridCol w="942382">
                  <a:extLst>
                    <a:ext uri="{9D8B030D-6E8A-4147-A177-3AD203B41FA5}">
                      <a16:colId xmlns:a16="http://schemas.microsoft.com/office/drawing/2014/main" val="3546609775"/>
                    </a:ext>
                  </a:extLst>
                </a:gridCol>
                <a:gridCol w="907904">
                  <a:extLst>
                    <a:ext uri="{9D8B030D-6E8A-4147-A177-3AD203B41FA5}">
                      <a16:colId xmlns:a16="http://schemas.microsoft.com/office/drawing/2014/main" val="3525600239"/>
                    </a:ext>
                  </a:extLst>
                </a:gridCol>
                <a:gridCol w="873427">
                  <a:extLst>
                    <a:ext uri="{9D8B030D-6E8A-4147-A177-3AD203B41FA5}">
                      <a16:colId xmlns:a16="http://schemas.microsoft.com/office/drawing/2014/main" val="2882736137"/>
                    </a:ext>
                  </a:extLst>
                </a:gridCol>
                <a:gridCol w="1114769">
                  <a:extLst>
                    <a:ext uri="{9D8B030D-6E8A-4147-A177-3AD203B41FA5}">
                      <a16:colId xmlns:a16="http://schemas.microsoft.com/office/drawing/2014/main" val="3639933125"/>
                    </a:ext>
                  </a:extLst>
                </a:gridCol>
                <a:gridCol w="815965">
                  <a:extLst>
                    <a:ext uri="{9D8B030D-6E8A-4147-A177-3AD203B41FA5}">
                      <a16:colId xmlns:a16="http://schemas.microsoft.com/office/drawing/2014/main" val="1814983224"/>
                    </a:ext>
                  </a:extLst>
                </a:gridCol>
                <a:gridCol w="804472">
                  <a:extLst>
                    <a:ext uri="{9D8B030D-6E8A-4147-A177-3AD203B41FA5}">
                      <a16:colId xmlns:a16="http://schemas.microsoft.com/office/drawing/2014/main" val="268688828"/>
                    </a:ext>
                  </a:extLst>
                </a:gridCol>
                <a:gridCol w="919397">
                  <a:extLst>
                    <a:ext uri="{9D8B030D-6E8A-4147-A177-3AD203B41FA5}">
                      <a16:colId xmlns:a16="http://schemas.microsoft.com/office/drawing/2014/main" val="1116110337"/>
                    </a:ext>
                  </a:extLst>
                </a:gridCol>
                <a:gridCol w="712532">
                  <a:extLst>
                    <a:ext uri="{9D8B030D-6E8A-4147-A177-3AD203B41FA5}">
                      <a16:colId xmlns:a16="http://schemas.microsoft.com/office/drawing/2014/main" val="4118764992"/>
                    </a:ext>
                  </a:extLst>
                </a:gridCol>
                <a:gridCol w="712532">
                  <a:extLst>
                    <a:ext uri="{9D8B030D-6E8A-4147-A177-3AD203B41FA5}">
                      <a16:colId xmlns:a16="http://schemas.microsoft.com/office/drawing/2014/main" val="3254455209"/>
                    </a:ext>
                  </a:extLst>
                </a:gridCol>
              </a:tblGrid>
              <a:tr h="324712">
                <a:tc>
                  <a:txBody>
                    <a:bodyPr/>
                    <a:lstStyle/>
                    <a:p>
                      <a:pPr algn="ctr" fontAlgn="ctr"/>
                      <a:r>
                        <a:rPr lang="es-PE" sz="1100" b="1" u="none" strike="noStrike" dirty="0">
                          <a:solidFill>
                            <a:srgbClr val="000000"/>
                          </a:solidFill>
                          <a:effectLst/>
                        </a:rPr>
                        <a:t>AÑO</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TI y Sistemas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Finanzas y Tesorería</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Legal</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Administración</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Contabilidad</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Control de Gestión</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Compras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Riesgos</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SIG</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a:solidFill>
                            <a:srgbClr val="000000"/>
                          </a:solidFill>
                          <a:effectLst/>
                        </a:rPr>
                        <a:t>Seguridad</a:t>
                      </a:r>
                      <a:endParaRPr lang="es-PE" sz="1100" b="1" i="0" u="none" strike="noStrike">
                        <a:solidFill>
                          <a:srgbClr val="000000"/>
                        </a:solidFill>
                        <a:effectLst/>
                        <a:latin typeface="Calibri" panose="020F0502020204030204" pitchFamily="34" charset="0"/>
                      </a:endParaRPr>
                    </a:p>
                  </a:txBody>
                  <a:tcPr marL="0" marR="0" marT="0" marB="0" anchor="ctr">
                    <a:solidFill>
                      <a:schemeClr val="bg1">
                        <a:lumMod val="95000"/>
                      </a:schemeClr>
                    </a:solidFill>
                  </a:tcPr>
                </a:tc>
                <a:tc>
                  <a:txBody>
                    <a:bodyPr/>
                    <a:lstStyle/>
                    <a:p>
                      <a:pPr algn="ctr" fontAlgn="ctr"/>
                      <a:r>
                        <a:rPr lang="es-PE" sz="1100" b="1" u="none" strike="noStrike" dirty="0">
                          <a:solidFill>
                            <a:srgbClr val="000000"/>
                          </a:solidFill>
                          <a:effectLst/>
                        </a:rPr>
                        <a:t>Calidad</a:t>
                      </a:r>
                      <a:endParaRPr lang="es-PE" sz="1100" b="1" i="0" u="none" strike="noStrike" dirty="0">
                        <a:solidFill>
                          <a:srgbClr val="000000"/>
                        </a:solidFill>
                        <a:effectLst/>
                        <a:latin typeface="Calibri" panose="020F0502020204030204" pitchFamily="34" charset="0"/>
                      </a:endParaRPr>
                    </a:p>
                  </a:txBody>
                  <a:tcPr marL="0" marR="0" marT="0" marB="0" anchor="ctr">
                    <a:solidFill>
                      <a:schemeClr val="bg1">
                        <a:lumMod val="95000"/>
                      </a:schemeClr>
                    </a:solidFill>
                  </a:tcPr>
                </a:tc>
                <a:extLst>
                  <a:ext uri="{0D108BD9-81ED-4DB2-BD59-A6C34878D82A}">
                    <a16:rowId xmlns:a16="http://schemas.microsoft.com/office/drawing/2014/main" val="724289885"/>
                  </a:ext>
                </a:extLst>
              </a:tr>
              <a:tr h="324712">
                <a:tc>
                  <a:txBody>
                    <a:bodyPr/>
                    <a:lstStyle/>
                    <a:p>
                      <a:pPr algn="ctr" fontAlgn="ctr"/>
                      <a:r>
                        <a:rPr lang="es-PE" sz="1100" b="0" u="none" strike="noStrike">
                          <a:solidFill>
                            <a:srgbClr val="000000"/>
                          </a:solidFill>
                          <a:effectLst/>
                        </a:rPr>
                        <a:t>2021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4.080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3.790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4.050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3.310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3.780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3.950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4.040</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4091558482"/>
                  </a:ext>
                </a:extLst>
              </a:tr>
              <a:tr h="324712">
                <a:tc>
                  <a:txBody>
                    <a:bodyPr/>
                    <a:lstStyle/>
                    <a:p>
                      <a:pPr algn="ctr" fontAlgn="ctr"/>
                      <a:r>
                        <a:rPr lang="es-PE" sz="1100" b="0" u="none" strike="noStrike">
                          <a:solidFill>
                            <a:srgbClr val="000000"/>
                          </a:solidFill>
                          <a:effectLst/>
                        </a:rPr>
                        <a:t>2022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4.209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3.992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4.007</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4.002</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4.028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2.956</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0.000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3.853</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3.940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3.977</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2011331594"/>
                  </a:ext>
                </a:extLst>
              </a:tr>
              <a:tr h="324712">
                <a:tc>
                  <a:txBody>
                    <a:bodyPr/>
                    <a:lstStyle/>
                    <a:p>
                      <a:pPr algn="ctr" fontAlgn="ctr"/>
                      <a:r>
                        <a:rPr lang="es-PE" sz="1100" b="0" u="none" strike="noStrike">
                          <a:solidFill>
                            <a:srgbClr val="000000"/>
                          </a:solidFill>
                          <a:effectLst/>
                        </a:rPr>
                        <a:t>2023</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4.148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3.791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4.298</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4.075</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4.160</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4.251</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3.439</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4.167</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3.808</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4.036</a:t>
                      </a:r>
                      <a:endParaRPr lang="es-PE" sz="1100" b="0" i="0" u="none" strike="noStrike">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a:solidFill>
                            <a:srgbClr val="000000"/>
                          </a:solidFill>
                          <a:effectLst/>
                        </a:rPr>
                        <a:t>3.962</a:t>
                      </a:r>
                      <a:endParaRPr lang="es-PE" sz="1100" b="0" i="0" u="none" strike="noStrike">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1575130279"/>
                  </a:ext>
                </a:extLst>
              </a:tr>
              <a:tr h="324712">
                <a:tc>
                  <a:txBody>
                    <a:bodyPr/>
                    <a:lstStyle/>
                    <a:p>
                      <a:pPr algn="ctr" fontAlgn="ctr"/>
                      <a:r>
                        <a:rPr lang="es-PE" sz="1100" b="0" u="none" strike="noStrike" dirty="0">
                          <a:solidFill>
                            <a:srgbClr val="000000"/>
                          </a:solidFill>
                          <a:effectLst/>
                        </a:rPr>
                        <a:t>2024-01</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4.460</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4.041</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4.529</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4.271</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4.193</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4.407</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3.539</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4.244</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4.127</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4.150</a:t>
                      </a:r>
                      <a:endParaRPr lang="es-PE" sz="1100" b="0" i="0" u="none" strike="noStrike" dirty="0">
                        <a:solidFill>
                          <a:srgbClr val="000000"/>
                        </a:solidFill>
                        <a:effectLst/>
                        <a:latin typeface="Calibri" panose="020F0502020204030204" pitchFamily="34" charset="0"/>
                      </a:endParaRPr>
                    </a:p>
                  </a:txBody>
                  <a:tcPr marL="0" marR="0" marT="0" marB="0" anchor="ctr"/>
                </a:tc>
                <a:tc>
                  <a:txBody>
                    <a:bodyPr/>
                    <a:lstStyle/>
                    <a:p>
                      <a:pPr algn="ctr" fontAlgn="ctr"/>
                      <a:r>
                        <a:rPr lang="es-PE" sz="1100" b="0" u="none" strike="noStrike" dirty="0">
                          <a:solidFill>
                            <a:srgbClr val="000000"/>
                          </a:solidFill>
                          <a:effectLst/>
                        </a:rPr>
                        <a:t>4.053</a:t>
                      </a:r>
                      <a:endParaRPr lang="es-PE" sz="1100" b="0" i="0" u="none" strike="noStrike" dirty="0">
                        <a:solidFill>
                          <a:srgbClr val="000000"/>
                        </a:solidFill>
                        <a:effectLst/>
                        <a:latin typeface="Calibri" panose="020F0502020204030204" pitchFamily="34" charset="0"/>
                      </a:endParaRPr>
                    </a:p>
                  </a:txBody>
                  <a:tcPr marL="0" marR="0" marT="0" marB="0" anchor="ctr"/>
                </a:tc>
                <a:extLst>
                  <a:ext uri="{0D108BD9-81ED-4DB2-BD59-A6C34878D82A}">
                    <a16:rowId xmlns:a16="http://schemas.microsoft.com/office/drawing/2014/main" val="322522482"/>
                  </a:ext>
                </a:extLst>
              </a:tr>
              <a:tr h="324712">
                <a:tc>
                  <a:txBody>
                    <a:bodyPr/>
                    <a:lstStyle/>
                    <a:p>
                      <a:pPr algn="ctr" fontAlgn="ctr"/>
                      <a:r>
                        <a:rPr lang="es-PE" sz="1100" b="1" i="0" u="none" strike="noStrike" dirty="0">
                          <a:solidFill>
                            <a:srgbClr val="000000"/>
                          </a:solidFill>
                          <a:effectLst/>
                          <a:latin typeface="Calibri" panose="020F0502020204030204" pitchFamily="34" charset="0"/>
                        </a:rPr>
                        <a:t>2024-02</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4.473</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4.399</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4.336</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4.263</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4.387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3.437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4.247</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4.230</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4.146</a:t>
                      </a:r>
                    </a:p>
                  </a:txBody>
                  <a:tcPr marL="0" marR="0" marT="0" marB="0" anchor="ctr"/>
                </a:tc>
                <a:tc>
                  <a:txBody>
                    <a:bodyPr/>
                    <a:lstStyle/>
                    <a:p>
                      <a:pPr algn="ctr" fontAlgn="ctr"/>
                      <a:r>
                        <a:rPr lang="es-PE" sz="1100" b="1" i="0" u="none" strike="noStrike" dirty="0">
                          <a:solidFill>
                            <a:srgbClr val="000000"/>
                          </a:solidFill>
                          <a:effectLst/>
                          <a:latin typeface="Calibri" panose="020F0502020204030204" pitchFamily="34" charset="0"/>
                        </a:rPr>
                        <a:t>4.335</a:t>
                      </a:r>
                    </a:p>
                  </a:txBody>
                  <a:tcPr marL="0" marR="0" marT="0" marB="0" anchor="ctr"/>
                </a:tc>
                <a:extLst>
                  <a:ext uri="{0D108BD9-81ED-4DB2-BD59-A6C34878D82A}">
                    <a16:rowId xmlns:a16="http://schemas.microsoft.com/office/drawing/2014/main" val="3649081077"/>
                  </a:ext>
                </a:extLst>
              </a:tr>
            </a:tbl>
          </a:graphicData>
        </a:graphic>
      </p:graphicFrame>
    </p:spTree>
    <p:extLst>
      <p:ext uri="{BB962C8B-B14F-4D97-AF65-F5344CB8AC3E}">
        <p14:creationId xmlns:p14="http://schemas.microsoft.com/office/powerpoint/2010/main" val="3712887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dondear rectángulo de esquina diagonal 10">
            <a:extLst>
              <a:ext uri="{FF2B5EF4-FFF2-40B4-BE49-F238E27FC236}">
                <a16:creationId xmlns:a16="http://schemas.microsoft.com/office/drawing/2014/main" id="{68E45BB1-0D41-CF45-B1EE-0F63AC9AB321}"/>
              </a:ext>
            </a:extLst>
          </p:cNvPr>
          <p:cNvSpPr/>
          <p:nvPr/>
        </p:nvSpPr>
        <p:spPr>
          <a:xfrm>
            <a:off x="319489" y="308472"/>
            <a:ext cx="5166911" cy="6235547"/>
          </a:xfrm>
          <a:prstGeom prst="round2DiagRect">
            <a:avLst>
              <a:gd name="adj1" fmla="val 8071"/>
              <a:gd name="adj2" fmla="val 0"/>
            </a:avLst>
          </a:prstGeom>
          <a:blipFill dpi="0" rotWithShape="1">
            <a:blip r:embed="rId2"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3" name="Picture 2" descr="Resultado de imagen para post it"/>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2068116" y="-113174"/>
            <a:ext cx="1800224" cy="1864354"/>
          </a:xfrm>
          <a:prstGeom prst="rect">
            <a:avLst/>
          </a:prstGeom>
          <a:noFill/>
          <a:extLst>
            <a:ext uri="{909E8E84-426E-40DD-AFC4-6F175D3DCCD1}">
              <a14:hiddenFill xmlns:a14="http://schemas.microsoft.com/office/drawing/2010/main">
                <a:solidFill>
                  <a:srgbClr val="FFFFFF"/>
                </a:solidFill>
              </a14:hiddenFill>
            </a:ext>
          </a:extLst>
        </p:spPr>
      </p:pic>
      <p:sp>
        <p:nvSpPr>
          <p:cNvPr id="14" name="CuadroTexto 13"/>
          <p:cNvSpPr txBox="1"/>
          <p:nvPr/>
        </p:nvSpPr>
        <p:spPr>
          <a:xfrm>
            <a:off x="-1923885" y="308472"/>
            <a:ext cx="1511762" cy="1015663"/>
          </a:xfrm>
          <a:prstGeom prst="rect">
            <a:avLst/>
          </a:prstGeom>
          <a:noFill/>
        </p:spPr>
        <p:txBody>
          <a:bodyPr wrap="square" rtlCol="0">
            <a:spAutoFit/>
          </a:bodyPr>
          <a:lstStyle/>
          <a:p>
            <a:pPr algn="ctr"/>
            <a:r>
              <a:rPr lang="es-PE" sz="1000" b="1" dirty="0">
                <a:latin typeface="Verdana" panose="020B0604030504040204" pitchFamily="34" charset="0"/>
                <a:ea typeface="Verdana" panose="020B0604030504040204" pitchFamily="34" charset="0"/>
                <a:cs typeface="Verdana" panose="020B0604030504040204" pitchFamily="34" charset="0"/>
              </a:rPr>
              <a:t>Lámina para título secundario. Colocar los puntos especificados en la Agenda</a:t>
            </a:r>
          </a:p>
          <a:p>
            <a:pPr algn="ctr"/>
            <a:r>
              <a:rPr lang="es-PE" sz="1000" b="1" dirty="0">
                <a:latin typeface="Verdana" panose="020B0604030504040204" pitchFamily="34" charset="0"/>
                <a:ea typeface="Verdana" panose="020B0604030504040204" pitchFamily="34" charset="0"/>
                <a:cs typeface="Verdana" panose="020B0604030504040204" pitchFamily="34" charset="0"/>
              </a:rPr>
              <a:t>Opción 1</a:t>
            </a:r>
          </a:p>
        </p:txBody>
      </p:sp>
      <p:sp>
        <p:nvSpPr>
          <p:cNvPr id="20" name="Título 1"/>
          <p:cNvSpPr txBox="1">
            <a:spLocks/>
          </p:cNvSpPr>
          <p:nvPr/>
        </p:nvSpPr>
        <p:spPr>
          <a:xfrm>
            <a:off x="5803525" y="2396332"/>
            <a:ext cx="5846127" cy="13033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PE" sz="3200" dirty="0">
                <a:solidFill>
                  <a:schemeClr val="bg1">
                    <a:lumMod val="50000"/>
                  </a:schemeClr>
                </a:solidFill>
                <a:latin typeface="Arial" panose="020B0604020202020204" pitchFamily="34" charset="0"/>
                <a:ea typeface="Verdana" charset="0"/>
                <a:cs typeface="Arial" panose="020B0604020202020204" pitchFamily="34" charset="0"/>
              </a:rPr>
              <a:t>Satisfacción a nivel GFACI</a:t>
            </a:r>
          </a:p>
        </p:txBody>
      </p:sp>
      <p:cxnSp>
        <p:nvCxnSpPr>
          <p:cNvPr id="22" name="Conector recto 21"/>
          <p:cNvCxnSpPr/>
          <p:nvPr/>
        </p:nvCxnSpPr>
        <p:spPr>
          <a:xfrm>
            <a:off x="5841016" y="3637393"/>
            <a:ext cx="5473903" cy="0"/>
          </a:xfrm>
          <a:prstGeom prst="line">
            <a:avLst/>
          </a:prstGeom>
          <a:ln>
            <a:solidFill>
              <a:srgbClr val="009F43"/>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2068116" y="2064462"/>
            <a:ext cx="1800224" cy="784830"/>
          </a:xfrm>
          <a:prstGeom prst="rect">
            <a:avLst/>
          </a:prstGeom>
          <a:noFill/>
        </p:spPr>
        <p:txBody>
          <a:bodyPr wrap="square" rtlCol="0">
            <a:spAutoFit/>
          </a:bodyPr>
          <a:lstStyle/>
          <a:p>
            <a:pPr algn="just"/>
            <a:r>
              <a:rPr lang="es-PE" sz="900" dirty="0">
                <a:latin typeface="Verdana" panose="020B0604030504040204" pitchFamily="34" charset="0"/>
                <a:ea typeface="Verdana" panose="020B0604030504040204" pitchFamily="34" charset="0"/>
                <a:cs typeface="Verdana" panose="020B0604030504040204" pitchFamily="34" charset="0"/>
              </a:rPr>
              <a:t>Título: </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(30)</a:t>
            </a:r>
          </a:p>
          <a:p>
            <a:pPr algn="just"/>
            <a:endParaRPr lang="es-PE" sz="900" dirty="0">
              <a:latin typeface="Verdana" panose="020B0604030504040204" pitchFamily="34" charset="0"/>
              <a:ea typeface="Verdana" panose="020B0604030504040204" pitchFamily="34" charset="0"/>
              <a:cs typeface="Verdana" panose="020B0604030504040204" pitchFamily="34" charset="0"/>
            </a:endParaRPr>
          </a:p>
          <a:p>
            <a:pPr algn="just"/>
            <a:r>
              <a:rPr lang="es-PE" sz="900" dirty="0">
                <a:latin typeface="Verdana" panose="020B0604030504040204" pitchFamily="34" charset="0"/>
                <a:ea typeface="Verdana" panose="020B0604030504040204" pitchFamily="34" charset="0"/>
                <a:cs typeface="Verdana" panose="020B0604030504040204" pitchFamily="34" charset="0"/>
              </a:rPr>
              <a:t>Subtítulo</a:t>
            </a:r>
          </a:p>
          <a:p>
            <a:pPr algn="just"/>
            <a:r>
              <a:rPr lang="es-PE" sz="900" dirty="0">
                <a:latin typeface="Verdana" panose="020B0604030504040204" pitchFamily="34" charset="0"/>
                <a:ea typeface="Verdana" panose="020B0604030504040204" pitchFamily="34" charset="0"/>
                <a:cs typeface="Verdana" panose="020B0604030504040204" pitchFamily="34" charset="0"/>
              </a:rPr>
              <a:t>Tipo de letra: Arial (15)</a:t>
            </a:r>
          </a:p>
        </p:txBody>
      </p:sp>
      <p:sp>
        <p:nvSpPr>
          <p:cNvPr id="9" name="Subtítulo 2"/>
          <p:cNvSpPr txBox="1">
            <a:spLocks/>
          </p:cNvSpPr>
          <p:nvPr/>
        </p:nvSpPr>
        <p:spPr>
          <a:xfrm>
            <a:off x="7995163" y="3733023"/>
            <a:ext cx="3319756" cy="455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it-IT" sz="1500" dirty="0">
                <a:solidFill>
                  <a:schemeClr val="bg1">
                    <a:lumMod val="50000"/>
                  </a:schemeClr>
                </a:solidFill>
                <a:latin typeface="Arial" panose="020B0604020202020204" pitchFamily="34" charset="0"/>
                <a:ea typeface="Verdana" charset="0"/>
                <a:cs typeface="Arial" panose="020B0604020202020204" pitchFamily="34" charset="0"/>
              </a:rPr>
              <a:t>2024-02</a:t>
            </a:r>
            <a:endParaRPr lang="es-ES_tradnl" sz="1500" dirty="0">
              <a:solidFill>
                <a:schemeClr val="bg1">
                  <a:lumMod val="50000"/>
                </a:schemeClr>
              </a:solidFill>
              <a:latin typeface="Arial" panose="020B0604020202020204" pitchFamily="34" charset="0"/>
              <a:ea typeface="Verdana" charset="0"/>
              <a:cs typeface="Arial" panose="020B0604020202020204" pitchFamily="34" charset="0"/>
            </a:endParaRPr>
          </a:p>
        </p:txBody>
      </p:sp>
      <p:sp>
        <p:nvSpPr>
          <p:cNvPr id="12" name="Botón de acción: Inicio 11">
            <a:hlinkClick r:id="rId4" action="ppaction://hlinksldjump" highlightClick="1"/>
          </p:cNvPr>
          <p:cNvSpPr/>
          <p:nvPr/>
        </p:nvSpPr>
        <p:spPr>
          <a:xfrm>
            <a:off x="11887200" y="0"/>
            <a:ext cx="301840" cy="387927"/>
          </a:xfrm>
          <a:prstGeom prst="actionButtonHom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Tree>
    <p:extLst>
      <p:ext uri="{BB962C8B-B14F-4D97-AF65-F5344CB8AC3E}">
        <p14:creationId xmlns:p14="http://schemas.microsoft.com/office/powerpoint/2010/main" val="2642969707"/>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22929</TotalTime>
  <Words>7655</Words>
  <Application>Microsoft Office PowerPoint</Application>
  <PresentationFormat>Panorámica</PresentationFormat>
  <Paragraphs>1457</Paragraphs>
  <Slides>51</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51</vt:i4>
      </vt:variant>
    </vt:vector>
  </HeadingPairs>
  <TitlesOfParts>
    <vt:vector size="57" baseType="lpstr">
      <vt:lpstr>Arial</vt:lpstr>
      <vt:lpstr>Calibri</vt:lpstr>
      <vt:lpstr>Calibri Light</vt:lpstr>
      <vt:lpstr>Verdana</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corporativa 2018</dc:title>
  <dc:creator>Usuario de Microsoft Office</dc:creator>
  <cp:lastModifiedBy>Cristhian Martin Valladolid Chero</cp:lastModifiedBy>
  <cp:revision>464</cp:revision>
  <dcterms:created xsi:type="dcterms:W3CDTF">2018-06-08T15:13:06Z</dcterms:created>
  <dcterms:modified xsi:type="dcterms:W3CDTF">2025-01-03T18:31:46Z</dcterms:modified>
</cp:coreProperties>
</file>